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7" r:id="rId22"/>
    <p:sldId id="278" r:id="rId23"/>
    <p:sldId id="279"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36AAE31-EF79-4904-869D-9D0B319B37D9}">
          <p14:sldIdLst>
            <p14:sldId id="256"/>
            <p14:sldId id="257"/>
            <p14:sldId id="258"/>
            <p14:sldId id="259"/>
            <p14:sldId id="260"/>
            <p14:sldId id="261"/>
            <p14:sldId id="262"/>
            <p14:sldId id="263"/>
            <p14:sldId id="264"/>
            <p14:sldId id="265"/>
            <p14:sldId id="266"/>
            <p14:sldId id="267"/>
            <p14:sldId id="268"/>
            <p14:sldId id="269"/>
            <p14:sldId id="270"/>
            <p14:sldId id="271"/>
            <p14:sldId id="272"/>
            <p14:sldId id="273"/>
            <p14:sldId id="274"/>
            <p14:sldId id="276"/>
            <p14:sldId id="277"/>
            <p14:sldId id="278"/>
            <p14:sldId id="27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64" d="100"/>
          <a:sy n="64" d="100"/>
        </p:scale>
        <p:origin x="84" y="2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53BEF823-48A5-43FC-BE03-E79964288B41}" type="datetimeFigureOut">
              <a:rPr lang="en-US" smtClean="0"/>
              <a:t>9/23/2023</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80867648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lgn="r"/>
            <a:fld id="{53BEF823-48A5-43FC-BE03-E79964288B41}" type="datetimeFigureOut">
              <a:rPr lang="en-US" smtClean="0"/>
              <a:pPr algn="r"/>
              <a:t>9/23/2023</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123834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53BEF823-48A5-43FC-BE03-E79964288B41}" type="datetimeFigureOut">
              <a:rPr lang="en-US" smtClean="0"/>
              <a:pPr algn="r"/>
              <a:t>9/23/2023</a:t>
            </a:fld>
            <a:endParaRPr lang="en-US" dirty="0"/>
          </a:p>
        </p:txBody>
      </p:sp>
      <p:sp>
        <p:nvSpPr>
          <p:cNvPr id="5" name="Footer Placeholder 4"/>
          <p:cNvSpPr>
            <a:spLocks noGrp="1"/>
          </p:cNvSpPr>
          <p:nvPr>
            <p:ph type="ftr" sz="quarter" idx="11"/>
          </p:nvPr>
        </p:nvSpPr>
        <p:spPr/>
        <p:txBody>
          <a:bodyPr/>
          <a:lstStyle/>
          <a:p>
            <a:pPr algn="l"/>
            <a:endParaRPr lang="en-US" dirty="0"/>
          </a:p>
        </p:txBody>
      </p:sp>
      <p:sp>
        <p:nvSpPr>
          <p:cNvPr id="6" name="Slide Number Placeholder 5"/>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4772746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53BEF823-48A5-43FC-BE03-E79964288B41}" type="datetimeFigureOut">
              <a:rPr lang="en-US" smtClean="0"/>
              <a:pPr algn="r"/>
              <a:t>9/23/2023</a:t>
            </a:fld>
            <a:endParaRPr lang="en-US" dirty="0"/>
          </a:p>
        </p:txBody>
      </p:sp>
      <p:sp>
        <p:nvSpPr>
          <p:cNvPr id="5" name="Footer Placeholder 4"/>
          <p:cNvSpPr>
            <a:spLocks noGrp="1"/>
          </p:cNvSpPr>
          <p:nvPr>
            <p:ph type="ftr" sz="quarter" idx="11"/>
          </p:nvPr>
        </p:nvSpPr>
        <p:spPr/>
        <p:txBody>
          <a:bodyPr/>
          <a:lstStyle/>
          <a:p>
            <a:pPr algn="l"/>
            <a:endParaRPr lang="en-US" dirty="0"/>
          </a:p>
        </p:txBody>
      </p:sp>
      <p:sp>
        <p:nvSpPr>
          <p:cNvPr id="6" name="Slide Number Placeholder 5"/>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41041725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53BEF823-48A5-43FC-BE03-E79964288B41}" type="datetimeFigureOut">
              <a:rPr lang="en-US" smtClean="0"/>
              <a:pPr algn="r"/>
              <a:t>9/23/2023</a:t>
            </a:fld>
            <a:endParaRPr lang="en-US" dirty="0"/>
          </a:p>
        </p:txBody>
      </p:sp>
      <p:sp>
        <p:nvSpPr>
          <p:cNvPr id="5" name="Footer Placeholder 4"/>
          <p:cNvSpPr>
            <a:spLocks noGrp="1"/>
          </p:cNvSpPr>
          <p:nvPr>
            <p:ph type="ftr" sz="quarter" idx="11"/>
          </p:nvPr>
        </p:nvSpPr>
        <p:spPr/>
        <p:txBody>
          <a:bodyPr/>
          <a:lstStyle/>
          <a:p>
            <a:pPr algn="l"/>
            <a:endParaRPr lang="en-US" dirty="0"/>
          </a:p>
        </p:txBody>
      </p:sp>
      <p:sp>
        <p:nvSpPr>
          <p:cNvPr id="6" name="Slide Number Placeholder 5"/>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9991081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53BEF823-48A5-43FC-BE03-E79964288B41}" type="datetimeFigureOut">
              <a:rPr lang="en-US" smtClean="0"/>
              <a:pPr algn="r"/>
              <a:t>9/23/2023</a:t>
            </a:fld>
            <a:endParaRPr lang="en-US" dirty="0"/>
          </a:p>
        </p:txBody>
      </p:sp>
      <p:sp>
        <p:nvSpPr>
          <p:cNvPr id="5" name="Footer Placeholder 4"/>
          <p:cNvSpPr>
            <a:spLocks noGrp="1"/>
          </p:cNvSpPr>
          <p:nvPr>
            <p:ph type="ftr" sz="quarter" idx="11"/>
          </p:nvPr>
        </p:nvSpPr>
        <p:spPr/>
        <p:txBody>
          <a:bodyPr/>
          <a:lstStyle/>
          <a:p>
            <a:pPr algn="l"/>
            <a:endParaRPr lang="en-US" dirty="0"/>
          </a:p>
        </p:txBody>
      </p:sp>
      <p:sp>
        <p:nvSpPr>
          <p:cNvPr id="6" name="Slide Number Placeholder 5"/>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001422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53BEF823-48A5-43FC-BE03-E79964288B41}" type="datetimeFigureOut">
              <a:rPr lang="en-US" smtClean="0"/>
              <a:pPr algn="r"/>
              <a:t>9/23/2023</a:t>
            </a:fld>
            <a:endParaRPr lang="en-US" dirty="0"/>
          </a:p>
        </p:txBody>
      </p:sp>
      <p:sp>
        <p:nvSpPr>
          <p:cNvPr id="5" name="Footer Placeholder 4"/>
          <p:cNvSpPr>
            <a:spLocks noGrp="1"/>
          </p:cNvSpPr>
          <p:nvPr>
            <p:ph type="ftr" sz="quarter" idx="11"/>
          </p:nvPr>
        </p:nvSpPr>
        <p:spPr/>
        <p:txBody>
          <a:bodyPr/>
          <a:lstStyle/>
          <a:p>
            <a:pPr algn="l"/>
            <a:endParaRPr lang="en-US" dirty="0"/>
          </a:p>
        </p:txBody>
      </p:sp>
      <p:sp>
        <p:nvSpPr>
          <p:cNvPr id="6" name="Slide Number Placeholder 5"/>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1100244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lgn="r"/>
            <a:fld id="{53BEF823-48A5-43FC-BE03-E79964288B41}" type="datetimeFigureOut">
              <a:rPr lang="en-US" smtClean="0"/>
              <a:pPr algn="r"/>
              <a:t>9/23/2023</a:t>
            </a:fld>
            <a:endParaRPr lang="en-US" dirty="0"/>
          </a:p>
        </p:txBody>
      </p:sp>
      <p:sp>
        <p:nvSpPr>
          <p:cNvPr id="5" name="Footer Placeholder 4"/>
          <p:cNvSpPr>
            <a:spLocks noGrp="1"/>
          </p:cNvSpPr>
          <p:nvPr>
            <p:ph type="ftr" sz="quarter" idx="11"/>
          </p:nvPr>
        </p:nvSpPr>
        <p:spPr/>
        <p:txBody>
          <a:bodyPr/>
          <a:lstStyle/>
          <a:p>
            <a:pPr algn="l"/>
            <a:endParaRPr lang="en-US" dirty="0"/>
          </a:p>
        </p:txBody>
      </p:sp>
      <p:sp>
        <p:nvSpPr>
          <p:cNvPr id="6" name="Slide Number Placeholder 5"/>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extLst>
      <p:ext uri="{BB962C8B-B14F-4D97-AF65-F5344CB8AC3E}">
        <p14:creationId xmlns:p14="http://schemas.microsoft.com/office/powerpoint/2010/main" val="14050576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lgn="r"/>
            <a:fld id="{53BEF823-48A5-43FC-BE03-E79964288B41}" type="datetimeFigureOut">
              <a:rPr lang="en-US" smtClean="0"/>
              <a:pPr algn="r"/>
              <a:t>9/23/2023</a:t>
            </a:fld>
            <a:endParaRPr lang="en-US" dirty="0"/>
          </a:p>
        </p:txBody>
      </p:sp>
      <p:sp>
        <p:nvSpPr>
          <p:cNvPr id="5" name="Footer Placeholder 4"/>
          <p:cNvSpPr>
            <a:spLocks noGrp="1"/>
          </p:cNvSpPr>
          <p:nvPr>
            <p:ph type="ftr" sz="quarter" idx="11"/>
          </p:nvPr>
        </p:nvSpPr>
        <p:spPr/>
        <p:txBody>
          <a:bodyPr/>
          <a:lstStyle/>
          <a:p>
            <a:pPr algn="l"/>
            <a:endParaRPr lang="en-US" dirty="0"/>
          </a:p>
        </p:txBody>
      </p:sp>
      <p:sp>
        <p:nvSpPr>
          <p:cNvPr id="6" name="Slide Number Placeholder 5"/>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650656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lgn="r"/>
            <a:fld id="{53BEF823-48A5-43FC-BE03-E79964288B41}" type="datetimeFigureOut">
              <a:rPr lang="en-US" smtClean="0"/>
              <a:pPr algn="r"/>
              <a:t>9/23/2023</a:t>
            </a:fld>
            <a:endParaRPr lang="en-US" dirty="0"/>
          </a:p>
        </p:txBody>
      </p:sp>
      <p:sp>
        <p:nvSpPr>
          <p:cNvPr id="5" name="Footer Placeholder 4"/>
          <p:cNvSpPr>
            <a:spLocks noGrp="1"/>
          </p:cNvSpPr>
          <p:nvPr>
            <p:ph type="ftr" sz="quarter" idx="11"/>
          </p:nvPr>
        </p:nvSpPr>
        <p:spPr/>
        <p:txBody>
          <a:bodyPr/>
          <a:lstStyle/>
          <a:p>
            <a:pPr algn="l"/>
            <a:endParaRPr lang="en-US" dirty="0"/>
          </a:p>
        </p:txBody>
      </p:sp>
      <p:sp>
        <p:nvSpPr>
          <p:cNvPr id="6" name="Slide Number Placeholder 5"/>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58485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53BEF823-48A5-43FC-BE03-E79964288B41}" type="datetimeFigureOut">
              <a:rPr lang="en-US" smtClean="0"/>
              <a:pPr algn="r"/>
              <a:t>9/23/2023</a:t>
            </a:fld>
            <a:endParaRPr lang="en-US" dirty="0"/>
          </a:p>
        </p:txBody>
      </p:sp>
      <p:sp>
        <p:nvSpPr>
          <p:cNvPr id="5" name="Footer Placeholder 4"/>
          <p:cNvSpPr>
            <a:spLocks noGrp="1"/>
          </p:cNvSpPr>
          <p:nvPr>
            <p:ph type="ftr" sz="quarter" idx="11"/>
          </p:nvPr>
        </p:nvSpPr>
        <p:spPr/>
        <p:txBody>
          <a:bodyPr/>
          <a:lstStyle/>
          <a:p>
            <a:pPr algn="l"/>
            <a:endParaRPr lang="en-US" dirty="0"/>
          </a:p>
        </p:txBody>
      </p:sp>
      <p:sp>
        <p:nvSpPr>
          <p:cNvPr id="6" name="Slide Number Placeholder 5"/>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180569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lgn="r"/>
            <a:fld id="{53BEF823-48A5-43FC-BE03-E79964288B41}" type="datetimeFigureOut">
              <a:rPr lang="en-US" smtClean="0"/>
              <a:pPr algn="r"/>
              <a:t>9/23/2023</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870361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lgn="r"/>
            <a:fld id="{53BEF823-48A5-43FC-BE03-E79964288B41}" type="datetimeFigureOut">
              <a:rPr lang="en-US" smtClean="0"/>
              <a:pPr algn="r"/>
              <a:t>9/23/2023</a:t>
            </a:fld>
            <a:endParaRPr lang="en-US" dirty="0"/>
          </a:p>
        </p:txBody>
      </p:sp>
      <p:sp>
        <p:nvSpPr>
          <p:cNvPr id="8" name="Footer Placeholder 7"/>
          <p:cNvSpPr>
            <a:spLocks noGrp="1"/>
          </p:cNvSpPr>
          <p:nvPr>
            <p:ph type="ftr" sz="quarter" idx="11"/>
          </p:nvPr>
        </p:nvSpPr>
        <p:spPr/>
        <p:txBody>
          <a:bodyPr/>
          <a:lstStyle/>
          <a:p>
            <a:pPr algn="l"/>
            <a:endParaRPr lang="en-US" dirty="0"/>
          </a:p>
        </p:txBody>
      </p:sp>
      <p:sp>
        <p:nvSpPr>
          <p:cNvPr id="9" name="Slide Number Placeholder 8"/>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469393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lgn="r"/>
            <a:fld id="{53BEF823-48A5-43FC-BE03-E79964288B41}" type="datetimeFigureOut">
              <a:rPr lang="en-US" smtClean="0"/>
              <a:pPr algn="r"/>
              <a:t>9/23/2023</a:t>
            </a:fld>
            <a:endParaRPr lang="en-US" dirty="0"/>
          </a:p>
        </p:txBody>
      </p:sp>
      <p:sp>
        <p:nvSpPr>
          <p:cNvPr id="4" name="Footer Placeholder 3"/>
          <p:cNvSpPr>
            <a:spLocks noGrp="1"/>
          </p:cNvSpPr>
          <p:nvPr>
            <p:ph type="ftr" sz="quarter" idx="11"/>
          </p:nvPr>
        </p:nvSpPr>
        <p:spPr/>
        <p:txBody>
          <a:bodyPr/>
          <a:lstStyle/>
          <a:p>
            <a:pPr algn="l"/>
            <a:endParaRPr lang="en-US" dirty="0"/>
          </a:p>
        </p:txBody>
      </p:sp>
      <p:sp>
        <p:nvSpPr>
          <p:cNvPr id="5" name="Slide Number Placeholder 4"/>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10543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pPr algn="r"/>
            <a:fld id="{53BEF823-48A5-43FC-BE03-E79964288B41}" type="datetimeFigureOut">
              <a:rPr lang="en-US" smtClean="0"/>
              <a:pPr algn="r"/>
              <a:t>9/23/2023</a:t>
            </a:fld>
            <a:endParaRPr lang="en-US" dirty="0"/>
          </a:p>
        </p:txBody>
      </p:sp>
      <p:sp>
        <p:nvSpPr>
          <p:cNvPr id="3" name="Footer Placeholder 2"/>
          <p:cNvSpPr>
            <a:spLocks noGrp="1"/>
          </p:cNvSpPr>
          <p:nvPr>
            <p:ph type="ftr" sz="quarter" idx="11"/>
          </p:nvPr>
        </p:nvSpPr>
        <p:spPr/>
        <p:txBody>
          <a:bodyPr/>
          <a:lstStyle/>
          <a:p>
            <a:pPr algn="l"/>
            <a:endParaRPr lang="en-US" dirty="0"/>
          </a:p>
        </p:txBody>
      </p:sp>
      <p:sp>
        <p:nvSpPr>
          <p:cNvPr id="4" name="Slide Number Placeholder 3"/>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35869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lgn="r"/>
            <a:fld id="{53BEF823-48A5-43FC-BE03-E79964288B41}" type="datetimeFigureOut">
              <a:rPr lang="en-US" smtClean="0"/>
              <a:pPr algn="r"/>
              <a:t>9/23/2023</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639651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lgn="r"/>
            <a:fld id="{53BEF823-48A5-43FC-BE03-E79964288B41}" type="datetimeFigureOut">
              <a:rPr lang="en-US" smtClean="0"/>
              <a:pPr algn="r"/>
              <a:t>9/23/2023</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954501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lgn="r"/>
            <a:fld id="{53BEF823-48A5-43FC-BE03-E79964288B41}" type="datetimeFigureOut">
              <a:rPr lang="en-US" smtClean="0"/>
              <a:pPr algn="r"/>
              <a:t>9/23/2023</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algn="l"/>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072380219"/>
      </p:ext>
    </p:extLst>
  </p:cSld>
  <p:clrMap bg1="dk1" tx1="lt1" bg2="dk2" tx2="lt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 id="2147483832" r:id="rId12"/>
    <p:sldLayoutId id="2147483833" r:id="rId13"/>
    <p:sldLayoutId id="2147483834" r:id="rId14"/>
    <p:sldLayoutId id="2147483835" r:id="rId15"/>
    <p:sldLayoutId id="2147483836" r:id="rId16"/>
    <p:sldLayoutId id="214748383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8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73B48-5A63-881F-E258-48FAFC4CF9C5}"/>
              </a:ext>
            </a:extLst>
          </p:cNvPr>
          <p:cNvSpPr>
            <a:spLocks noGrp="1"/>
          </p:cNvSpPr>
          <p:nvPr>
            <p:ph type="ctrTitle"/>
          </p:nvPr>
        </p:nvSpPr>
        <p:spPr>
          <a:xfrm>
            <a:off x="5141584" y="893935"/>
            <a:ext cx="6202267" cy="3339390"/>
          </a:xfrm>
        </p:spPr>
        <p:txBody>
          <a:bodyPr anchor="b">
            <a:normAutofit/>
          </a:bodyPr>
          <a:lstStyle/>
          <a:p>
            <a:r>
              <a:rPr lang="en-US" sz="6000" dirty="0"/>
              <a:t>Who is Serving Who?</a:t>
            </a:r>
          </a:p>
        </p:txBody>
      </p:sp>
      <p:sp>
        <p:nvSpPr>
          <p:cNvPr id="3" name="Subtitle 2">
            <a:extLst>
              <a:ext uri="{FF2B5EF4-FFF2-40B4-BE49-F238E27FC236}">
                <a16:creationId xmlns:a16="http://schemas.microsoft.com/office/drawing/2014/main" id="{F394873A-90B9-CC34-E0C0-2A4BDE728DAE}"/>
              </a:ext>
            </a:extLst>
          </p:cNvPr>
          <p:cNvSpPr>
            <a:spLocks noGrp="1"/>
          </p:cNvSpPr>
          <p:nvPr>
            <p:ph type="subTitle" idx="1"/>
          </p:nvPr>
        </p:nvSpPr>
        <p:spPr>
          <a:xfrm>
            <a:off x="5141583" y="4458488"/>
            <a:ext cx="6202268" cy="1328163"/>
          </a:xfrm>
        </p:spPr>
        <p:txBody>
          <a:bodyPr anchor="t">
            <a:normAutofit/>
          </a:bodyPr>
          <a:lstStyle/>
          <a:p>
            <a:r>
              <a:rPr lang="en-US"/>
              <a:t>The Relationship Between the Elders and the congregation</a:t>
            </a:r>
            <a:endParaRPr lang="en-US" dirty="0"/>
          </a:p>
        </p:txBody>
      </p:sp>
      <p:pic>
        <p:nvPicPr>
          <p:cNvPr id="37" name="Picture 3" descr="A circular pattern with dots and lines&#10;&#10;Description automatically generated">
            <a:extLst>
              <a:ext uri="{FF2B5EF4-FFF2-40B4-BE49-F238E27FC236}">
                <a16:creationId xmlns:a16="http://schemas.microsoft.com/office/drawing/2014/main" id="{E41A783E-A223-9650-652F-ADD956B43D23}"/>
              </a:ext>
            </a:extLst>
          </p:cNvPr>
          <p:cNvPicPr>
            <a:picLocks noChangeAspect="1"/>
          </p:cNvPicPr>
          <p:nvPr/>
        </p:nvPicPr>
        <p:blipFill rotWithShape="1">
          <a:blip r:embed="rId2"/>
          <a:srcRect l="29490" r="29956"/>
          <a:stretch/>
        </p:blipFill>
        <p:spPr>
          <a:xfrm>
            <a:off x="20" y="10"/>
            <a:ext cx="4635294" cy="6857990"/>
          </a:xfrm>
          <a:prstGeom prst="rect">
            <a:avLst/>
          </a:prstGeom>
        </p:spPr>
      </p:pic>
    </p:spTree>
    <p:extLst>
      <p:ext uri="{BB962C8B-B14F-4D97-AF65-F5344CB8AC3E}">
        <p14:creationId xmlns:p14="http://schemas.microsoft.com/office/powerpoint/2010/main" val="2944301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8CD9D47-9012-284D-3ED4-6B4B898347A6}"/>
              </a:ext>
            </a:extLst>
          </p:cNvPr>
          <p:cNvSpPr txBox="1"/>
          <p:nvPr/>
        </p:nvSpPr>
        <p:spPr>
          <a:xfrm>
            <a:off x="1034321" y="1094281"/>
            <a:ext cx="8589364" cy="4397166"/>
          </a:xfrm>
          <a:prstGeom prst="rect">
            <a:avLst/>
          </a:prstGeom>
          <a:noFill/>
        </p:spPr>
        <p:txBody>
          <a:bodyPr wrap="square" rtlCol="0">
            <a:spAutoFit/>
          </a:bodyPr>
          <a:lstStyle/>
          <a:p>
            <a:pPr marL="342900" marR="0" lvl="0" indent="-342900">
              <a:lnSpc>
                <a:spcPct val="107000"/>
              </a:lnSpc>
              <a:spcBef>
                <a:spcPts val="1200"/>
              </a:spcBef>
              <a:spcAft>
                <a:spcPts val="0"/>
              </a:spcAft>
              <a:buFont typeface="+mj-lt"/>
              <a:buAutoNum type="romanUcPeriod"/>
            </a:pPr>
            <a:r>
              <a:rPr lang="en-US" sz="4000" b="1" kern="100" dirty="0">
                <a:effectLst/>
                <a:latin typeface="Calibri Light" panose="020F0302020204030204" pitchFamily="34" charset="0"/>
                <a:ea typeface="Times New Roman" panose="02020603050405020304" pitchFamily="18" charset="0"/>
                <a:cs typeface="Times New Roman" panose="02020603050405020304" pitchFamily="18" charset="0"/>
              </a:rPr>
              <a:t>Elder’s Obligation</a:t>
            </a:r>
          </a:p>
          <a:p>
            <a:pPr marL="742950" marR="0" lvl="1" indent="-285750">
              <a:lnSpc>
                <a:spcPct val="107000"/>
              </a:lnSpc>
              <a:spcBef>
                <a:spcPts val="200"/>
              </a:spcBef>
              <a:spcAft>
                <a:spcPts val="0"/>
              </a:spcAft>
              <a:buFont typeface="+mj-lt"/>
              <a:buAutoNum type="alphaUcPeriod"/>
            </a:pPr>
            <a:r>
              <a:rPr lang="en-US" sz="3600" b="1" kern="100" dirty="0">
                <a:effectLst/>
                <a:latin typeface="Calibri Light" panose="020F0302020204030204" pitchFamily="34" charset="0"/>
                <a:ea typeface="Times New Roman" panose="02020603050405020304" pitchFamily="18" charset="0"/>
                <a:cs typeface="Times New Roman" panose="02020603050405020304" pitchFamily="18" charset="0"/>
              </a:rPr>
              <a:t>Shepherd the Flock</a:t>
            </a:r>
          </a:p>
          <a:p>
            <a:pPr lvl="2">
              <a:lnSpc>
                <a:spcPct val="107000"/>
              </a:lnSpc>
              <a:spcBef>
                <a:spcPts val="200"/>
              </a:spcBef>
            </a:pPr>
            <a:r>
              <a:rPr lang="en-US" sz="3600" b="1" kern="100" dirty="0">
                <a:latin typeface="Calibri Light" panose="020F0302020204030204" pitchFamily="34" charset="0"/>
                <a:ea typeface="Times New Roman" panose="02020603050405020304" pitchFamily="18" charset="0"/>
                <a:cs typeface="Times New Roman" panose="02020603050405020304" pitchFamily="18" charset="0"/>
              </a:rPr>
              <a:t>1. Protect and Guard the Flock</a:t>
            </a:r>
          </a:p>
          <a:p>
            <a:pPr lvl="2">
              <a:lnSpc>
                <a:spcPct val="107000"/>
              </a:lnSpc>
              <a:spcBef>
                <a:spcPts val="200"/>
              </a:spcBef>
            </a:pPr>
            <a:r>
              <a:rPr lang="en-US" sz="3600" b="1" kern="100" dirty="0">
                <a:latin typeface="Calibri Light" panose="020F0302020204030204" pitchFamily="34" charset="0"/>
                <a:ea typeface="Times New Roman" panose="02020603050405020304" pitchFamily="18" charset="0"/>
                <a:cs typeface="Times New Roman" panose="02020603050405020304" pitchFamily="18" charset="0"/>
              </a:rPr>
              <a:t>2. Feed the Flock</a:t>
            </a:r>
          </a:p>
          <a:p>
            <a:pPr lvl="2">
              <a:lnSpc>
                <a:spcPct val="107000"/>
              </a:lnSpc>
              <a:spcBef>
                <a:spcPts val="200"/>
              </a:spcBef>
            </a:pPr>
            <a:r>
              <a:rPr lang="en-US" sz="3600" b="1" kern="100" dirty="0">
                <a:latin typeface="Calibri Light" panose="020F0302020204030204" pitchFamily="34" charset="0"/>
                <a:ea typeface="Times New Roman" panose="02020603050405020304" pitchFamily="18" charset="0"/>
                <a:cs typeface="Times New Roman" panose="02020603050405020304" pitchFamily="18" charset="0"/>
              </a:rPr>
              <a:t>3</a:t>
            </a:r>
            <a:r>
              <a:rPr lang="en-US" sz="3600" b="1" kern="100" dirty="0">
                <a:effectLst/>
                <a:latin typeface="Calibri Light" panose="020F0302020204030204" pitchFamily="34" charset="0"/>
                <a:ea typeface="Times New Roman" panose="02020603050405020304" pitchFamily="18" charset="0"/>
                <a:cs typeface="Times New Roman" panose="02020603050405020304" pitchFamily="18" charset="0"/>
              </a:rPr>
              <a:t>. Lead the Flock</a:t>
            </a:r>
          </a:p>
          <a:p>
            <a:pPr marR="0" lvl="1">
              <a:lnSpc>
                <a:spcPct val="107000"/>
              </a:lnSpc>
              <a:spcBef>
                <a:spcPts val="200"/>
              </a:spcBef>
              <a:spcAft>
                <a:spcPts val="0"/>
              </a:spcAft>
            </a:pPr>
            <a:endParaRPr lang="en-US" sz="3600" b="1" kern="100" dirty="0">
              <a:effectLst/>
              <a:latin typeface="Calibri Light" panose="020F0302020204030204" pitchFamily="34" charset="0"/>
              <a:ea typeface="Times New Roman" panose="02020603050405020304" pitchFamily="18" charset="0"/>
              <a:cs typeface="Times New Roman" panose="02020603050405020304" pitchFamily="18" charset="0"/>
            </a:endParaRPr>
          </a:p>
          <a:p>
            <a:r>
              <a:rPr lang="en-US" sz="3600" dirty="0">
                <a:effectLst/>
                <a:latin typeface="Calibri" panose="020F0502020204030204" pitchFamily="34" charset="0"/>
                <a:ea typeface="Calibri" panose="020F0502020204030204" pitchFamily="34" charset="0"/>
                <a:cs typeface="Times New Roman" panose="02020603050405020304" pitchFamily="18" charset="0"/>
              </a:rPr>
              <a:t>		</a:t>
            </a:r>
            <a:endParaRPr lang="en-US" sz="3600" dirty="0"/>
          </a:p>
        </p:txBody>
      </p:sp>
    </p:spTree>
    <p:extLst>
      <p:ext uri="{BB962C8B-B14F-4D97-AF65-F5344CB8AC3E}">
        <p14:creationId xmlns:p14="http://schemas.microsoft.com/office/powerpoint/2010/main" val="3202230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8CD9D47-9012-284D-3ED4-6B4B898347A6}"/>
              </a:ext>
            </a:extLst>
          </p:cNvPr>
          <p:cNvSpPr txBox="1"/>
          <p:nvPr/>
        </p:nvSpPr>
        <p:spPr>
          <a:xfrm>
            <a:off x="1034321" y="1094281"/>
            <a:ext cx="8589364" cy="5015604"/>
          </a:xfrm>
          <a:prstGeom prst="rect">
            <a:avLst/>
          </a:prstGeom>
          <a:noFill/>
        </p:spPr>
        <p:txBody>
          <a:bodyPr wrap="square" rtlCol="0">
            <a:spAutoFit/>
          </a:bodyPr>
          <a:lstStyle/>
          <a:p>
            <a:pPr marL="342900" marR="0" lvl="0" indent="-342900">
              <a:lnSpc>
                <a:spcPct val="107000"/>
              </a:lnSpc>
              <a:spcBef>
                <a:spcPts val="1200"/>
              </a:spcBef>
              <a:spcAft>
                <a:spcPts val="0"/>
              </a:spcAft>
              <a:buFont typeface="+mj-lt"/>
              <a:buAutoNum type="romanUcPeriod"/>
            </a:pPr>
            <a:r>
              <a:rPr lang="en-US" sz="4000" b="1" kern="100" dirty="0">
                <a:effectLst/>
                <a:latin typeface="Calibri Light" panose="020F0302020204030204" pitchFamily="34" charset="0"/>
                <a:ea typeface="Times New Roman" panose="02020603050405020304" pitchFamily="18" charset="0"/>
                <a:cs typeface="Times New Roman" panose="02020603050405020304" pitchFamily="18" charset="0"/>
              </a:rPr>
              <a:t>Elder’s Obligation</a:t>
            </a:r>
          </a:p>
          <a:p>
            <a:pPr marL="742950" marR="0" lvl="1" indent="-285750">
              <a:lnSpc>
                <a:spcPct val="107000"/>
              </a:lnSpc>
              <a:spcBef>
                <a:spcPts val="200"/>
              </a:spcBef>
              <a:spcAft>
                <a:spcPts val="0"/>
              </a:spcAft>
              <a:buFont typeface="+mj-lt"/>
              <a:buAutoNum type="alphaUcPeriod"/>
            </a:pPr>
            <a:r>
              <a:rPr lang="en-US" sz="3600" b="1" kern="100" dirty="0">
                <a:effectLst/>
                <a:latin typeface="Calibri Light" panose="020F0302020204030204" pitchFamily="34" charset="0"/>
                <a:ea typeface="Times New Roman" panose="02020603050405020304" pitchFamily="18" charset="0"/>
                <a:cs typeface="Times New Roman" panose="02020603050405020304" pitchFamily="18" charset="0"/>
              </a:rPr>
              <a:t>Shepherd the Flock</a:t>
            </a:r>
          </a:p>
          <a:p>
            <a:pPr lvl="2">
              <a:lnSpc>
                <a:spcPct val="107000"/>
              </a:lnSpc>
              <a:spcBef>
                <a:spcPts val="200"/>
              </a:spcBef>
            </a:pPr>
            <a:r>
              <a:rPr lang="en-US" sz="3600" b="1" kern="100" dirty="0">
                <a:latin typeface="Calibri Light" panose="020F0302020204030204" pitchFamily="34" charset="0"/>
                <a:ea typeface="Times New Roman" panose="02020603050405020304" pitchFamily="18" charset="0"/>
                <a:cs typeface="Times New Roman" panose="02020603050405020304" pitchFamily="18" charset="0"/>
              </a:rPr>
              <a:t>1. Protect and Guard the Flock</a:t>
            </a:r>
          </a:p>
          <a:p>
            <a:pPr lvl="2">
              <a:lnSpc>
                <a:spcPct val="107000"/>
              </a:lnSpc>
              <a:spcBef>
                <a:spcPts val="200"/>
              </a:spcBef>
            </a:pPr>
            <a:r>
              <a:rPr lang="en-US" sz="3600" b="1" kern="100" dirty="0">
                <a:latin typeface="Calibri Light" panose="020F0302020204030204" pitchFamily="34" charset="0"/>
                <a:ea typeface="Times New Roman" panose="02020603050405020304" pitchFamily="18" charset="0"/>
                <a:cs typeface="Times New Roman" panose="02020603050405020304" pitchFamily="18" charset="0"/>
              </a:rPr>
              <a:t>2. Feed the Flock</a:t>
            </a:r>
          </a:p>
          <a:p>
            <a:pPr lvl="2">
              <a:lnSpc>
                <a:spcPct val="107000"/>
              </a:lnSpc>
              <a:spcBef>
                <a:spcPts val="200"/>
              </a:spcBef>
            </a:pPr>
            <a:r>
              <a:rPr lang="en-US" sz="3600" b="1" kern="100" dirty="0">
                <a:latin typeface="Calibri Light" panose="020F0302020204030204" pitchFamily="34" charset="0"/>
                <a:ea typeface="Times New Roman" panose="02020603050405020304" pitchFamily="18" charset="0"/>
                <a:cs typeface="Times New Roman" panose="02020603050405020304" pitchFamily="18" charset="0"/>
              </a:rPr>
              <a:t>3</a:t>
            </a:r>
            <a:r>
              <a:rPr lang="en-US" sz="3600" b="1" kern="100" dirty="0">
                <a:effectLst/>
                <a:latin typeface="Calibri Light" panose="020F0302020204030204" pitchFamily="34" charset="0"/>
                <a:ea typeface="Times New Roman" panose="02020603050405020304" pitchFamily="18" charset="0"/>
                <a:cs typeface="Times New Roman" panose="02020603050405020304" pitchFamily="18" charset="0"/>
              </a:rPr>
              <a:t>. Lead the Flock</a:t>
            </a:r>
          </a:p>
          <a:p>
            <a:pPr lvl="2">
              <a:lnSpc>
                <a:spcPct val="107000"/>
              </a:lnSpc>
              <a:spcBef>
                <a:spcPts val="200"/>
              </a:spcBef>
            </a:pPr>
            <a:r>
              <a:rPr lang="en-US" sz="3600" b="1" kern="100" dirty="0">
                <a:latin typeface="Calibri Light" panose="020F0302020204030204" pitchFamily="34" charset="0"/>
                <a:ea typeface="Times New Roman" panose="02020603050405020304" pitchFamily="18" charset="0"/>
                <a:cs typeface="Times New Roman" panose="02020603050405020304" pitchFamily="18" charset="0"/>
              </a:rPr>
              <a:t>4. Care for the Flock</a:t>
            </a:r>
            <a:endParaRPr lang="en-US" sz="3600" b="1" kern="100" dirty="0">
              <a:effectLst/>
              <a:latin typeface="Calibri Light" panose="020F0302020204030204" pitchFamily="34" charset="0"/>
              <a:ea typeface="Times New Roman" panose="02020603050405020304" pitchFamily="18" charset="0"/>
              <a:cs typeface="Times New Roman" panose="02020603050405020304" pitchFamily="18" charset="0"/>
            </a:endParaRPr>
          </a:p>
          <a:p>
            <a:pPr marR="0" lvl="1">
              <a:lnSpc>
                <a:spcPct val="107000"/>
              </a:lnSpc>
              <a:spcBef>
                <a:spcPts val="200"/>
              </a:spcBef>
              <a:spcAft>
                <a:spcPts val="0"/>
              </a:spcAft>
            </a:pPr>
            <a:endParaRPr lang="en-US" sz="3600" b="1" kern="100" dirty="0">
              <a:effectLst/>
              <a:latin typeface="Calibri Light" panose="020F0302020204030204" pitchFamily="34" charset="0"/>
              <a:ea typeface="Times New Roman" panose="02020603050405020304" pitchFamily="18" charset="0"/>
              <a:cs typeface="Times New Roman" panose="02020603050405020304" pitchFamily="18" charset="0"/>
            </a:endParaRPr>
          </a:p>
          <a:p>
            <a:r>
              <a:rPr lang="en-US" sz="3600" dirty="0">
                <a:effectLst/>
                <a:latin typeface="Calibri" panose="020F0502020204030204" pitchFamily="34" charset="0"/>
                <a:ea typeface="Calibri" panose="020F0502020204030204" pitchFamily="34" charset="0"/>
                <a:cs typeface="Times New Roman" panose="02020603050405020304" pitchFamily="18" charset="0"/>
              </a:rPr>
              <a:t>		</a:t>
            </a:r>
            <a:endParaRPr lang="en-US" sz="3600" dirty="0"/>
          </a:p>
        </p:txBody>
      </p:sp>
    </p:spTree>
    <p:extLst>
      <p:ext uri="{BB962C8B-B14F-4D97-AF65-F5344CB8AC3E}">
        <p14:creationId xmlns:p14="http://schemas.microsoft.com/office/powerpoint/2010/main" val="1208155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8CD9D47-9012-284D-3ED4-6B4B898347A6}"/>
              </a:ext>
            </a:extLst>
          </p:cNvPr>
          <p:cNvSpPr txBox="1"/>
          <p:nvPr/>
        </p:nvSpPr>
        <p:spPr>
          <a:xfrm>
            <a:off x="1034321" y="1094281"/>
            <a:ext cx="8589364" cy="2541850"/>
          </a:xfrm>
          <a:prstGeom prst="rect">
            <a:avLst/>
          </a:prstGeom>
          <a:noFill/>
        </p:spPr>
        <p:txBody>
          <a:bodyPr wrap="square" rtlCol="0">
            <a:spAutoFit/>
          </a:bodyPr>
          <a:lstStyle/>
          <a:p>
            <a:pPr marL="342900" marR="0" lvl="0" indent="-342900">
              <a:lnSpc>
                <a:spcPct val="107000"/>
              </a:lnSpc>
              <a:spcBef>
                <a:spcPts val="1200"/>
              </a:spcBef>
              <a:spcAft>
                <a:spcPts val="0"/>
              </a:spcAft>
              <a:buFont typeface="+mj-lt"/>
              <a:buAutoNum type="romanUcPeriod"/>
            </a:pPr>
            <a:r>
              <a:rPr lang="en-US" sz="4000" b="1" kern="100" dirty="0">
                <a:effectLst/>
                <a:latin typeface="Calibri Light" panose="020F0302020204030204" pitchFamily="34" charset="0"/>
                <a:ea typeface="Times New Roman" panose="02020603050405020304" pitchFamily="18" charset="0"/>
                <a:cs typeface="Times New Roman" panose="02020603050405020304" pitchFamily="18" charset="0"/>
              </a:rPr>
              <a:t>Elder’s Obligation</a:t>
            </a:r>
          </a:p>
          <a:p>
            <a:pPr marL="742950" marR="0" lvl="1" indent="-285750">
              <a:lnSpc>
                <a:spcPct val="107000"/>
              </a:lnSpc>
              <a:spcBef>
                <a:spcPts val="200"/>
              </a:spcBef>
              <a:spcAft>
                <a:spcPts val="0"/>
              </a:spcAft>
              <a:buFont typeface="+mj-lt"/>
              <a:buAutoNum type="alphaUcPeriod"/>
            </a:pPr>
            <a:r>
              <a:rPr lang="en-US" sz="3600" b="1" kern="100" dirty="0">
                <a:effectLst/>
                <a:latin typeface="Calibri Light" panose="020F0302020204030204" pitchFamily="34" charset="0"/>
                <a:ea typeface="Times New Roman" panose="02020603050405020304" pitchFamily="18" charset="0"/>
                <a:cs typeface="Times New Roman" panose="02020603050405020304" pitchFamily="18" charset="0"/>
              </a:rPr>
              <a:t>Shepherd the Flock</a:t>
            </a:r>
          </a:p>
          <a:p>
            <a:pPr marL="742950" marR="0" lvl="1" indent="-285750">
              <a:lnSpc>
                <a:spcPct val="107000"/>
              </a:lnSpc>
              <a:spcBef>
                <a:spcPts val="200"/>
              </a:spcBef>
              <a:spcAft>
                <a:spcPts val="0"/>
              </a:spcAft>
              <a:buFont typeface="+mj-lt"/>
              <a:buAutoNum type="alphaUcPeriod"/>
            </a:pPr>
            <a:r>
              <a:rPr lang="en-US" sz="3600" b="1" kern="100" dirty="0">
                <a:effectLst/>
                <a:latin typeface="Calibri Light" panose="020F0302020204030204" pitchFamily="34" charset="0"/>
                <a:ea typeface="Times New Roman" panose="02020603050405020304" pitchFamily="18" charset="0"/>
                <a:cs typeface="Times New Roman" panose="02020603050405020304" pitchFamily="18" charset="0"/>
              </a:rPr>
              <a:t>The Elder is God’s Steward</a:t>
            </a:r>
          </a:p>
          <a:p>
            <a:r>
              <a:rPr lang="en-US" sz="3600" dirty="0">
                <a:effectLst/>
                <a:latin typeface="Calibri" panose="020F0502020204030204" pitchFamily="34" charset="0"/>
                <a:ea typeface="Calibri" panose="020F0502020204030204" pitchFamily="34" charset="0"/>
                <a:cs typeface="Times New Roman" panose="02020603050405020304" pitchFamily="18" charset="0"/>
              </a:rPr>
              <a:t>		</a:t>
            </a:r>
            <a:endParaRPr lang="en-US" sz="3600" dirty="0"/>
          </a:p>
        </p:txBody>
      </p:sp>
    </p:spTree>
    <p:extLst>
      <p:ext uri="{BB962C8B-B14F-4D97-AF65-F5344CB8AC3E}">
        <p14:creationId xmlns:p14="http://schemas.microsoft.com/office/powerpoint/2010/main" val="1820736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8CD9D47-9012-284D-3ED4-6B4B898347A6}"/>
              </a:ext>
            </a:extLst>
          </p:cNvPr>
          <p:cNvSpPr txBox="1"/>
          <p:nvPr/>
        </p:nvSpPr>
        <p:spPr>
          <a:xfrm>
            <a:off x="1034321" y="1094281"/>
            <a:ext cx="8589364" cy="1304973"/>
          </a:xfrm>
          <a:prstGeom prst="rect">
            <a:avLst/>
          </a:prstGeom>
          <a:noFill/>
        </p:spPr>
        <p:txBody>
          <a:bodyPr wrap="square" rtlCol="0">
            <a:spAutoFit/>
          </a:bodyPr>
          <a:lstStyle/>
          <a:p>
            <a:pPr marR="0" lvl="0">
              <a:lnSpc>
                <a:spcPct val="107000"/>
              </a:lnSpc>
              <a:spcBef>
                <a:spcPts val="1200"/>
              </a:spcBef>
              <a:spcAft>
                <a:spcPts val="0"/>
              </a:spcAft>
            </a:pPr>
            <a:r>
              <a:rPr lang="en-US" sz="4000" b="1" kern="100" dirty="0">
                <a:effectLst/>
                <a:latin typeface="Calibri Light" panose="020F0302020204030204" pitchFamily="34" charset="0"/>
                <a:ea typeface="Times New Roman" panose="02020603050405020304" pitchFamily="18" charset="0"/>
                <a:cs typeface="Times New Roman" panose="02020603050405020304" pitchFamily="18" charset="0"/>
              </a:rPr>
              <a:t>II. Congregation’s Obligation</a:t>
            </a:r>
          </a:p>
          <a:p>
            <a:r>
              <a:rPr lang="en-US" sz="3600" dirty="0">
                <a:effectLst/>
                <a:latin typeface="Calibri" panose="020F0502020204030204" pitchFamily="34" charset="0"/>
                <a:ea typeface="Calibri" panose="020F0502020204030204" pitchFamily="34" charset="0"/>
                <a:cs typeface="Times New Roman" panose="02020603050405020304" pitchFamily="18" charset="0"/>
              </a:rPr>
              <a:t>		</a:t>
            </a:r>
            <a:endParaRPr lang="en-US" sz="3600" dirty="0"/>
          </a:p>
        </p:txBody>
      </p:sp>
    </p:spTree>
    <p:extLst>
      <p:ext uri="{BB962C8B-B14F-4D97-AF65-F5344CB8AC3E}">
        <p14:creationId xmlns:p14="http://schemas.microsoft.com/office/powerpoint/2010/main" val="2443785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8CD9D47-9012-284D-3ED4-6B4B898347A6}"/>
              </a:ext>
            </a:extLst>
          </p:cNvPr>
          <p:cNvSpPr txBox="1"/>
          <p:nvPr/>
        </p:nvSpPr>
        <p:spPr>
          <a:xfrm>
            <a:off x="1034321" y="704537"/>
            <a:ext cx="8589364" cy="2443746"/>
          </a:xfrm>
          <a:prstGeom prst="rect">
            <a:avLst/>
          </a:prstGeom>
          <a:noFill/>
        </p:spPr>
        <p:txBody>
          <a:bodyPr wrap="square" rtlCol="0">
            <a:spAutoFit/>
          </a:bodyPr>
          <a:lstStyle/>
          <a:p>
            <a:pPr marR="0" lvl="0">
              <a:lnSpc>
                <a:spcPct val="107000"/>
              </a:lnSpc>
              <a:spcBef>
                <a:spcPts val="1200"/>
              </a:spcBef>
              <a:spcAft>
                <a:spcPts val="0"/>
              </a:spcAft>
            </a:pPr>
            <a:r>
              <a:rPr lang="en-US" sz="4000" b="1" kern="100" dirty="0">
                <a:effectLst/>
                <a:latin typeface="Calibri Light" panose="020F0302020204030204" pitchFamily="34" charset="0"/>
                <a:ea typeface="Times New Roman" panose="02020603050405020304" pitchFamily="18" charset="0"/>
                <a:cs typeface="Times New Roman" panose="02020603050405020304" pitchFamily="18" charset="0"/>
              </a:rPr>
              <a:t>II. Congregation’s Obligation</a:t>
            </a:r>
          </a:p>
          <a:p>
            <a:pPr marR="0" lvl="0">
              <a:spcBef>
                <a:spcPts val="600"/>
              </a:spcBef>
              <a:spcAft>
                <a:spcPts val="0"/>
              </a:spcAft>
            </a:pPr>
            <a:r>
              <a:rPr lang="en-US" sz="4000" b="1" kern="100" dirty="0">
                <a:latin typeface="Calibri Light" panose="020F0302020204030204" pitchFamily="34" charset="0"/>
                <a:ea typeface="Times New Roman" panose="02020603050405020304" pitchFamily="18" charset="0"/>
                <a:cs typeface="Times New Roman" panose="02020603050405020304" pitchFamily="18" charset="0"/>
              </a:rPr>
              <a:t>	A</a:t>
            </a:r>
            <a:r>
              <a:rPr lang="en-US" sz="3200" b="1" kern="100" dirty="0">
                <a:latin typeface="Calibri Light" panose="020F0302020204030204" pitchFamily="34" charset="0"/>
                <a:ea typeface="Times New Roman" panose="02020603050405020304" pitchFamily="18" charset="0"/>
                <a:cs typeface="Times New Roman" panose="02020603050405020304" pitchFamily="18" charset="0"/>
              </a:rPr>
              <a:t>. Examine the Elders</a:t>
            </a:r>
          </a:p>
          <a:p>
            <a:pPr marR="0" lvl="0">
              <a:spcBef>
                <a:spcPts val="600"/>
              </a:spcBef>
              <a:spcAft>
                <a:spcPts val="0"/>
              </a:spcAft>
            </a:pPr>
            <a:r>
              <a:rPr lang="en-US" sz="3200" b="1" kern="100" dirty="0">
                <a:effectLst/>
                <a:latin typeface="Calibri Light" panose="020F0302020204030204" pitchFamily="34" charset="0"/>
                <a:ea typeface="Times New Roman" panose="02020603050405020304" pitchFamily="18" charset="0"/>
                <a:cs typeface="Times New Roman" panose="02020603050405020304" pitchFamily="18" charset="0"/>
              </a:rPr>
              <a:t>		</a:t>
            </a:r>
            <a:r>
              <a:rPr lang="en-US" sz="2800" b="1" kern="100" dirty="0">
                <a:effectLst/>
                <a:latin typeface="Calibri Light" panose="020F0302020204030204" pitchFamily="34" charset="0"/>
                <a:ea typeface="Times New Roman" panose="02020603050405020304" pitchFamily="18" charset="0"/>
                <a:cs typeface="Times New Roman" panose="02020603050405020304" pitchFamily="18" charset="0"/>
              </a:rPr>
              <a:t>1 Timothy 3:10  </a:t>
            </a:r>
            <a:r>
              <a:rPr lang="en-US" sz="2800" b="1" i="1" kern="100" dirty="0">
                <a:effectLst/>
                <a:latin typeface="Calibri Light" panose="020F0302020204030204" pitchFamily="34" charset="0"/>
                <a:ea typeface="Times New Roman" panose="02020603050405020304" pitchFamily="18" charset="0"/>
                <a:cs typeface="Times New Roman" panose="02020603050405020304" pitchFamily="18" charset="0"/>
              </a:rPr>
              <a:t>These men must also first be tested; then let them serve as deacons if they are beyond reproach</a:t>
            </a:r>
            <a:endParaRPr lang="en-US" sz="3600" dirty="0"/>
          </a:p>
        </p:txBody>
      </p:sp>
    </p:spTree>
    <p:extLst>
      <p:ext uri="{BB962C8B-B14F-4D97-AF65-F5344CB8AC3E}">
        <p14:creationId xmlns:p14="http://schemas.microsoft.com/office/powerpoint/2010/main" val="40553977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8CD9D47-9012-284D-3ED4-6B4B898347A6}"/>
              </a:ext>
            </a:extLst>
          </p:cNvPr>
          <p:cNvSpPr txBox="1"/>
          <p:nvPr/>
        </p:nvSpPr>
        <p:spPr>
          <a:xfrm>
            <a:off x="1034321" y="704537"/>
            <a:ext cx="8589364" cy="4121128"/>
          </a:xfrm>
          <a:prstGeom prst="rect">
            <a:avLst/>
          </a:prstGeom>
          <a:noFill/>
        </p:spPr>
        <p:txBody>
          <a:bodyPr wrap="square" rtlCol="0">
            <a:spAutoFit/>
          </a:bodyPr>
          <a:lstStyle/>
          <a:p>
            <a:pPr marR="0" lvl="0">
              <a:lnSpc>
                <a:spcPct val="107000"/>
              </a:lnSpc>
              <a:spcBef>
                <a:spcPts val="1200"/>
              </a:spcBef>
              <a:spcAft>
                <a:spcPts val="0"/>
              </a:spcAft>
            </a:pPr>
            <a:r>
              <a:rPr lang="en-US" sz="4000" b="1" kern="100" dirty="0">
                <a:effectLst/>
                <a:latin typeface="Calibri Light" panose="020F0302020204030204" pitchFamily="34" charset="0"/>
                <a:ea typeface="Times New Roman" panose="02020603050405020304" pitchFamily="18" charset="0"/>
                <a:cs typeface="Times New Roman" panose="02020603050405020304" pitchFamily="18" charset="0"/>
              </a:rPr>
              <a:t>II. Congregation’s Obligation</a:t>
            </a:r>
          </a:p>
          <a:p>
            <a:pPr marR="0" lvl="0">
              <a:spcBef>
                <a:spcPts val="600"/>
              </a:spcBef>
              <a:spcAft>
                <a:spcPts val="0"/>
              </a:spcAft>
            </a:pPr>
            <a:r>
              <a:rPr lang="en-US" sz="4000" b="1" kern="100" dirty="0">
                <a:latin typeface="Calibri Light" panose="020F0302020204030204" pitchFamily="34" charset="0"/>
                <a:ea typeface="Times New Roman" panose="02020603050405020304" pitchFamily="18" charset="0"/>
                <a:cs typeface="Times New Roman" panose="02020603050405020304" pitchFamily="18" charset="0"/>
              </a:rPr>
              <a:t>	A</a:t>
            </a:r>
            <a:r>
              <a:rPr lang="en-US" sz="3200" b="1" kern="100" dirty="0">
                <a:latin typeface="Calibri Light" panose="020F0302020204030204" pitchFamily="34" charset="0"/>
                <a:ea typeface="Times New Roman" panose="02020603050405020304" pitchFamily="18" charset="0"/>
                <a:cs typeface="Times New Roman" panose="02020603050405020304" pitchFamily="18" charset="0"/>
              </a:rPr>
              <a:t>. Examine the Elders</a:t>
            </a:r>
          </a:p>
          <a:p>
            <a:pPr marR="0" lvl="0">
              <a:spcBef>
                <a:spcPts val="600"/>
              </a:spcBef>
              <a:spcAft>
                <a:spcPts val="0"/>
              </a:spcAft>
            </a:pPr>
            <a:r>
              <a:rPr lang="en-US" sz="3200" b="1" kern="100" dirty="0">
                <a:effectLst/>
                <a:latin typeface="Calibri Light" panose="020F0302020204030204" pitchFamily="34" charset="0"/>
                <a:ea typeface="Times New Roman" panose="02020603050405020304" pitchFamily="18" charset="0"/>
                <a:cs typeface="Times New Roman" panose="02020603050405020304" pitchFamily="18" charset="0"/>
              </a:rPr>
              <a:t>	B. Appreciate  the Elders</a:t>
            </a:r>
          </a:p>
          <a:p>
            <a:pPr marR="0" lvl="0">
              <a:spcBef>
                <a:spcPts val="600"/>
              </a:spcBef>
              <a:spcAft>
                <a:spcPts val="0"/>
              </a:spcAft>
            </a:pPr>
            <a:r>
              <a:rPr lang="en-US" sz="3200" b="1" kern="100" dirty="0">
                <a:latin typeface="Calibri Light" panose="020F0302020204030204" pitchFamily="34" charset="0"/>
                <a:ea typeface="Times New Roman" panose="02020603050405020304" pitchFamily="18" charset="0"/>
                <a:cs typeface="Times New Roman" panose="02020603050405020304" pitchFamily="18" charset="0"/>
              </a:rPr>
              <a:t>	</a:t>
            </a: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b="1" kern="100" dirty="0">
                <a:effectLst/>
                <a:latin typeface="Calibri Light" panose="020F0302020204030204" pitchFamily="34" charset="0"/>
                <a:ea typeface="Times New Roman" panose="02020603050405020304" pitchFamily="18" charset="0"/>
                <a:cs typeface="Times New Roman" panose="02020603050405020304" pitchFamily="18" charset="0"/>
              </a:rPr>
              <a:t> 1 Thessalonians 5:12  </a:t>
            </a:r>
            <a:r>
              <a:rPr lang="en-US" sz="2800" b="1" i="1" kern="100" dirty="0">
                <a:effectLst/>
                <a:latin typeface="Calibri Light" panose="020F0302020204030204" pitchFamily="34" charset="0"/>
                <a:ea typeface="Times New Roman" panose="02020603050405020304" pitchFamily="18" charset="0"/>
                <a:cs typeface="Times New Roman" panose="02020603050405020304" pitchFamily="18" charset="0"/>
              </a:rPr>
              <a:t>But we request among you, brethren, that you appreciate those who diligently labor among you, and have charge over you in the Lord and give you instruction, </a:t>
            </a: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endParaRPr lang="en-US" sz="3600" dirty="0"/>
          </a:p>
        </p:txBody>
      </p:sp>
    </p:spTree>
    <p:extLst>
      <p:ext uri="{BB962C8B-B14F-4D97-AF65-F5344CB8AC3E}">
        <p14:creationId xmlns:p14="http://schemas.microsoft.com/office/powerpoint/2010/main" val="20979164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8CD9D47-9012-284D-3ED4-6B4B898347A6}"/>
              </a:ext>
            </a:extLst>
          </p:cNvPr>
          <p:cNvSpPr txBox="1"/>
          <p:nvPr/>
        </p:nvSpPr>
        <p:spPr>
          <a:xfrm>
            <a:off x="1034321" y="704537"/>
            <a:ext cx="8589364" cy="4074962"/>
          </a:xfrm>
          <a:prstGeom prst="rect">
            <a:avLst/>
          </a:prstGeom>
          <a:noFill/>
        </p:spPr>
        <p:txBody>
          <a:bodyPr wrap="square" rtlCol="0">
            <a:spAutoFit/>
          </a:bodyPr>
          <a:lstStyle/>
          <a:p>
            <a:pPr marR="0" lvl="0">
              <a:lnSpc>
                <a:spcPct val="107000"/>
              </a:lnSpc>
              <a:spcBef>
                <a:spcPts val="1200"/>
              </a:spcBef>
              <a:spcAft>
                <a:spcPts val="0"/>
              </a:spcAft>
            </a:pPr>
            <a:r>
              <a:rPr lang="en-US" sz="4000" b="1" kern="100" dirty="0">
                <a:effectLst/>
                <a:latin typeface="Calibri Light" panose="020F0302020204030204" pitchFamily="34" charset="0"/>
                <a:ea typeface="Times New Roman" panose="02020603050405020304" pitchFamily="18" charset="0"/>
                <a:cs typeface="Times New Roman" panose="02020603050405020304" pitchFamily="18" charset="0"/>
              </a:rPr>
              <a:t>II. Congregation’s Obligation</a:t>
            </a:r>
          </a:p>
          <a:p>
            <a:pPr marR="0" lvl="0">
              <a:spcBef>
                <a:spcPts val="600"/>
              </a:spcBef>
              <a:spcAft>
                <a:spcPts val="0"/>
              </a:spcAft>
            </a:pPr>
            <a:r>
              <a:rPr lang="en-US" sz="4000" b="1" kern="100" dirty="0">
                <a:latin typeface="Calibri Light" panose="020F0302020204030204" pitchFamily="34" charset="0"/>
                <a:ea typeface="Times New Roman" panose="02020603050405020304" pitchFamily="18" charset="0"/>
                <a:cs typeface="Times New Roman" panose="02020603050405020304" pitchFamily="18" charset="0"/>
              </a:rPr>
              <a:t>	A</a:t>
            </a:r>
            <a:r>
              <a:rPr lang="en-US" sz="3200" b="1" kern="100" dirty="0">
                <a:latin typeface="Calibri Light" panose="020F0302020204030204" pitchFamily="34" charset="0"/>
                <a:ea typeface="Times New Roman" panose="02020603050405020304" pitchFamily="18" charset="0"/>
                <a:cs typeface="Times New Roman" panose="02020603050405020304" pitchFamily="18" charset="0"/>
              </a:rPr>
              <a:t>. Examine the Elders</a:t>
            </a:r>
          </a:p>
          <a:p>
            <a:pPr marR="0" lvl="0">
              <a:spcBef>
                <a:spcPts val="600"/>
              </a:spcBef>
              <a:spcAft>
                <a:spcPts val="0"/>
              </a:spcAft>
            </a:pPr>
            <a:r>
              <a:rPr lang="en-US" sz="3200" b="1" kern="100" dirty="0">
                <a:effectLst/>
                <a:latin typeface="Calibri Light" panose="020F0302020204030204" pitchFamily="34" charset="0"/>
                <a:ea typeface="Times New Roman" panose="02020603050405020304" pitchFamily="18" charset="0"/>
                <a:cs typeface="Times New Roman" panose="02020603050405020304" pitchFamily="18" charset="0"/>
              </a:rPr>
              <a:t>	B. Appreciate  the Elders</a:t>
            </a:r>
          </a:p>
          <a:p>
            <a:pPr marR="0" lvl="0">
              <a:spcBef>
                <a:spcPts val="600"/>
              </a:spcBef>
              <a:spcAft>
                <a:spcPts val="0"/>
              </a:spcAft>
            </a:pPr>
            <a:r>
              <a:rPr lang="en-US" sz="3200" b="1" kern="100" dirty="0">
                <a:latin typeface="Calibri Light" panose="020F0302020204030204" pitchFamily="34" charset="0"/>
                <a:ea typeface="Times New Roman" panose="02020603050405020304" pitchFamily="18" charset="0"/>
                <a:cs typeface="Times New Roman" panose="02020603050405020304" pitchFamily="18" charset="0"/>
              </a:rPr>
              <a:t>	C. Esteem the Elders</a:t>
            </a:r>
          </a:p>
          <a:p>
            <a:pPr marR="0" lvl="0">
              <a:spcBef>
                <a:spcPts val="600"/>
              </a:spcBef>
              <a:spcAft>
                <a:spcPts val="0"/>
              </a:spcAft>
            </a:pPr>
            <a:r>
              <a:rPr lang="en-US" sz="3200" b="1" kern="100" dirty="0">
                <a:effectLst/>
                <a:latin typeface="Calibri Light" panose="020F0302020204030204" pitchFamily="34" charset="0"/>
                <a:ea typeface="Times New Roman" panose="02020603050405020304" pitchFamily="18" charset="0"/>
                <a:cs typeface="Times New Roman" panose="02020603050405020304" pitchFamily="18" charset="0"/>
              </a:rPr>
              <a:t>	</a:t>
            </a: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b="1" kern="100" dirty="0">
                <a:effectLst/>
                <a:latin typeface="Calibri Light" panose="020F0302020204030204" pitchFamily="34" charset="0"/>
                <a:ea typeface="Times New Roman" panose="02020603050405020304" pitchFamily="18" charset="0"/>
                <a:cs typeface="Times New Roman" panose="02020603050405020304" pitchFamily="18" charset="0"/>
              </a:rPr>
              <a:t> 1 Thessalonians 5:13  </a:t>
            </a:r>
            <a:r>
              <a:rPr lang="en-US" sz="2800" b="1" i="1" kern="100" dirty="0">
                <a:effectLst/>
                <a:latin typeface="Calibri Light" panose="020F0302020204030204" pitchFamily="34" charset="0"/>
                <a:ea typeface="Times New Roman" panose="02020603050405020304" pitchFamily="18" charset="0"/>
                <a:cs typeface="Times New Roman" panose="02020603050405020304" pitchFamily="18" charset="0"/>
              </a:rPr>
              <a:t>and that you esteem them very highly in love because of their work.  Live in peace with one another.</a:t>
            </a:r>
            <a:endParaRPr lang="en-US" sz="3600" dirty="0"/>
          </a:p>
        </p:txBody>
      </p:sp>
    </p:spTree>
    <p:extLst>
      <p:ext uri="{BB962C8B-B14F-4D97-AF65-F5344CB8AC3E}">
        <p14:creationId xmlns:p14="http://schemas.microsoft.com/office/powerpoint/2010/main" val="10397830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8CD9D47-9012-284D-3ED4-6B4B898347A6}"/>
              </a:ext>
            </a:extLst>
          </p:cNvPr>
          <p:cNvSpPr txBox="1"/>
          <p:nvPr/>
        </p:nvSpPr>
        <p:spPr>
          <a:xfrm>
            <a:off x="1034321" y="704537"/>
            <a:ext cx="8589364" cy="4890570"/>
          </a:xfrm>
          <a:prstGeom prst="rect">
            <a:avLst/>
          </a:prstGeom>
          <a:noFill/>
        </p:spPr>
        <p:txBody>
          <a:bodyPr wrap="square" rtlCol="0">
            <a:spAutoFit/>
          </a:bodyPr>
          <a:lstStyle/>
          <a:p>
            <a:pPr marR="0" lvl="0">
              <a:lnSpc>
                <a:spcPct val="107000"/>
              </a:lnSpc>
              <a:spcBef>
                <a:spcPts val="1200"/>
              </a:spcBef>
              <a:spcAft>
                <a:spcPts val="0"/>
              </a:spcAft>
            </a:pPr>
            <a:r>
              <a:rPr lang="en-US" sz="4000" b="1" kern="100" dirty="0">
                <a:effectLst/>
                <a:latin typeface="Calibri Light" panose="020F0302020204030204" pitchFamily="34" charset="0"/>
                <a:ea typeface="Times New Roman" panose="02020603050405020304" pitchFamily="18" charset="0"/>
                <a:cs typeface="Times New Roman" panose="02020603050405020304" pitchFamily="18" charset="0"/>
              </a:rPr>
              <a:t>II. Congregation’s Obligation</a:t>
            </a:r>
          </a:p>
          <a:p>
            <a:pPr marR="0" lvl="0">
              <a:spcBef>
                <a:spcPts val="600"/>
              </a:spcBef>
              <a:spcAft>
                <a:spcPts val="0"/>
              </a:spcAft>
            </a:pPr>
            <a:r>
              <a:rPr lang="en-US" sz="4000" b="1" kern="100" dirty="0">
                <a:latin typeface="Calibri Light" panose="020F0302020204030204" pitchFamily="34" charset="0"/>
                <a:ea typeface="Times New Roman" panose="02020603050405020304" pitchFamily="18" charset="0"/>
                <a:cs typeface="Times New Roman" panose="02020603050405020304" pitchFamily="18" charset="0"/>
              </a:rPr>
              <a:t>	A</a:t>
            </a:r>
            <a:r>
              <a:rPr lang="en-US" sz="3200" b="1" kern="100" dirty="0">
                <a:latin typeface="Calibri Light" panose="020F0302020204030204" pitchFamily="34" charset="0"/>
                <a:ea typeface="Times New Roman" panose="02020603050405020304" pitchFamily="18" charset="0"/>
                <a:cs typeface="Times New Roman" panose="02020603050405020304" pitchFamily="18" charset="0"/>
              </a:rPr>
              <a:t>. Examine the Elders</a:t>
            </a:r>
          </a:p>
          <a:p>
            <a:pPr marR="0" lvl="0">
              <a:spcBef>
                <a:spcPts val="600"/>
              </a:spcBef>
              <a:spcAft>
                <a:spcPts val="0"/>
              </a:spcAft>
            </a:pPr>
            <a:r>
              <a:rPr lang="en-US" sz="3200" b="1" kern="100" dirty="0">
                <a:effectLst/>
                <a:latin typeface="Calibri Light" panose="020F0302020204030204" pitchFamily="34" charset="0"/>
                <a:ea typeface="Times New Roman" panose="02020603050405020304" pitchFamily="18" charset="0"/>
                <a:cs typeface="Times New Roman" panose="02020603050405020304" pitchFamily="18" charset="0"/>
              </a:rPr>
              <a:t>	B. Appreciate  the Elders</a:t>
            </a:r>
          </a:p>
          <a:p>
            <a:pPr marR="0" lvl="0">
              <a:spcBef>
                <a:spcPts val="600"/>
              </a:spcBef>
              <a:spcAft>
                <a:spcPts val="0"/>
              </a:spcAft>
            </a:pPr>
            <a:r>
              <a:rPr lang="en-US" sz="3200" b="1" kern="100" dirty="0">
                <a:latin typeface="Calibri Light" panose="020F0302020204030204" pitchFamily="34" charset="0"/>
                <a:ea typeface="Times New Roman" panose="02020603050405020304" pitchFamily="18" charset="0"/>
                <a:cs typeface="Times New Roman" panose="02020603050405020304" pitchFamily="18" charset="0"/>
              </a:rPr>
              <a:t>	C. Esteem the Elders</a:t>
            </a:r>
          </a:p>
          <a:p>
            <a:pPr marR="0" lvl="0">
              <a:spcBef>
                <a:spcPts val="600"/>
              </a:spcBef>
              <a:spcAft>
                <a:spcPts val="0"/>
              </a:spcAft>
            </a:pPr>
            <a:r>
              <a:rPr lang="en-US" sz="3200" b="1" kern="100" dirty="0">
                <a:effectLst/>
                <a:latin typeface="Calibri Light" panose="020F0302020204030204" pitchFamily="34" charset="0"/>
                <a:ea typeface="Times New Roman" panose="02020603050405020304" pitchFamily="18" charset="0"/>
                <a:cs typeface="Times New Roman" panose="02020603050405020304" pitchFamily="18" charset="0"/>
              </a:rPr>
              <a:t>	D. Love the Elders</a:t>
            </a:r>
          </a:p>
          <a:p>
            <a:pPr marR="0" lvl="0">
              <a:spcBef>
                <a:spcPts val="600"/>
              </a:spcBef>
              <a:spcAft>
                <a:spcPts val="0"/>
              </a:spcAft>
            </a:pPr>
            <a:r>
              <a:rPr lang="en-US" sz="3200" b="1" kern="100" dirty="0">
                <a:latin typeface="Calibri Light" panose="020F0302020204030204" pitchFamily="34" charset="0"/>
                <a:ea typeface="Times New Roman" panose="02020603050405020304" pitchFamily="18" charset="0"/>
                <a:cs typeface="Times New Roman" panose="02020603050405020304" pitchFamily="18" charset="0"/>
              </a:rPr>
              <a:t>	</a:t>
            </a:r>
            <a:r>
              <a:rPr lang="en-US" sz="3600" b="1" kern="100" dirty="0">
                <a:effectLst/>
                <a:latin typeface="Calibri Light" panose="020F0302020204030204" pitchFamily="34" charset="0"/>
                <a:ea typeface="Times New Roman" panose="02020603050405020304" pitchFamily="18" charset="0"/>
                <a:cs typeface="Times New Roman" panose="02020603050405020304" pitchFamily="18" charset="0"/>
              </a:rPr>
              <a:t> </a:t>
            </a:r>
            <a:r>
              <a:rPr lang="en-US" sz="2800" b="1" kern="100" dirty="0">
                <a:effectLst/>
                <a:latin typeface="Calibri Light" panose="020F0302020204030204" pitchFamily="34" charset="0"/>
                <a:ea typeface="Times New Roman" panose="02020603050405020304" pitchFamily="18" charset="0"/>
                <a:cs typeface="Times New Roman" panose="02020603050405020304" pitchFamily="18" charset="0"/>
              </a:rPr>
              <a:t>1 Thessalonians 5:13  </a:t>
            </a:r>
            <a:r>
              <a:rPr lang="en-US" sz="2800" b="1" i="1" kern="100" dirty="0">
                <a:effectLst/>
                <a:latin typeface="Calibri Light" panose="020F0302020204030204" pitchFamily="34" charset="0"/>
                <a:ea typeface="Times New Roman" panose="02020603050405020304" pitchFamily="18" charset="0"/>
                <a:cs typeface="Times New Roman" panose="02020603050405020304" pitchFamily="18" charset="0"/>
              </a:rPr>
              <a:t>and that you esteem them very highly in love because of their work.  Live in peace with one another.</a:t>
            </a: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endParaRPr lang="en-US" sz="3600" dirty="0"/>
          </a:p>
        </p:txBody>
      </p:sp>
    </p:spTree>
    <p:extLst>
      <p:ext uri="{BB962C8B-B14F-4D97-AF65-F5344CB8AC3E}">
        <p14:creationId xmlns:p14="http://schemas.microsoft.com/office/powerpoint/2010/main" val="23830223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8CD9D47-9012-284D-3ED4-6B4B898347A6}"/>
              </a:ext>
            </a:extLst>
          </p:cNvPr>
          <p:cNvSpPr txBox="1"/>
          <p:nvPr/>
        </p:nvSpPr>
        <p:spPr>
          <a:xfrm>
            <a:off x="1034321" y="704537"/>
            <a:ext cx="8589364" cy="5398401"/>
          </a:xfrm>
          <a:prstGeom prst="rect">
            <a:avLst/>
          </a:prstGeom>
          <a:noFill/>
        </p:spPr>
        <p:txBody>
          <a:bodyPr wrap="square" rtlCol="0">
            <a:spAutoFit/>
          </a:bodyPr>
          <a:lstStyle/>
          <a:p>
            <a:pPr marR="0" lvl="0">
              <a:lnSpc>
                <a:spcPct val="107000"/>
              </a:lnSpc>
              <a:spcBef>
                <a:spcPts val="1200"/>
              </a:spcBef>
              <a:spcAft>
                <a:spcPts val="0"/>
              </a:spcAft>
            </a:pPr>
            <a:r>
              <a:rPr lang="en-US" sz="4000" b="1" kern="100" dirty="0">
                <a:effectLst/>
                <a:latin typeface="Calibri Light" panose="020F0302020204030204" pitchFamily="34" charset="0"/>
                <a:ea typeface="Times New Roman" panose="02020603050405020304" pitchFamily="18" charset="0"/>
                <a:cs typeface="Times New Roman" panose="02020603050405020304" pitchFamily="18" charset="0"/>
              </a:rPr>
              <a:t>II. Congregation’s Obligation</a:t>
            </a:r>
          </a:p>
          <a:p>
            <a:pPr marR="0" lvl="0">
              <a:spcBef>
                <a:spcPts val="600"/>
              </a:spcBef>
              <a:spcAft>
                <a:spcPts val="0"/>
              </a:spcAft>
            </a:pPr>
            <a:r>
              <a:rPr lang="en-US" sz="4000" b="1" kern="100" dirty="0">
                <a:latin typeface="Calibri Light" panose="020F0302020204030204" pitchFamily="34" charset="0"/>
                <a:ea typeface="Times New Roman" panose="02020603050405020304" pitchFamily="18" charset="0"/>
                <a:cs typeface="Times New Roman" panose="02020603050405020304" pitchFamily="18" charset="0"/>
              </a:rPr>
              <a:t>	A</a:t>
            </a:r>
            <a:r>
              <a:rPr lang="en-US" sz="3200" b="1" kern="100" dirty="0">
                <a:latin typeface="Calibri Light" panose="020F0302020204030204" pitchFamily="34" charset="0"/>
                <a:ea typeface="Times New Roman" panose="02020603050405020304" pitchFamily="18" charset="0"/>
                <a:cs typeface="Times New Roman" panose="02020603050405020304" pitchFamily="18" charset="0"/>
              </a:rPr>
              <a:t>. Examine the Elders</a:t>
            </a:r>
          </a:p>
          <a:p>
            <a:pPr marR="0" lvl="0">
              <a:spcBef>
                <a:spcPts val="600"/>
              </a:spcBef>
              <a:spcAft>
                <a:spcPts val="0"/>
              </a:spcAft>
            </a:pPr>
            <a:r>
              <a:rPr lang="en-US" sz="3200" b="1" kern="100" dirty="0">
                <a:effectLst/>
                <a:latin typeface="Calibri Light" panose="020F0302020204030204" pitchFamily="34" charset="0"/>
                <a:ea typeface="Times New Roman" panose="02020603050405020304" pitchFamily="18" charset="0"/>
                <a:cs typeface="Times New Roman" panose="02020603050405020304" pitchFamily="18" charset="0"/>
              </a:rPr>
              <a:t>	B. Appreciate  the Elders</a:t>
            </a:r>
          </a:p>
          <a:p>
            <a:pPr marR="0" lvl="0">
              <a:spcBef>
                <a:spcPts val="600"/>
              </a:spcBef>
              <a:spcAft>
                <a:spcPts val="0"/>
              </a:spcAft>
            </a:pPr>
            <a:r>
              <a:rPr lang="en-US" sz="3200" b="1" kern="100" dirty="0">
                <a:latin typeface="Calibri Light" panose="020F0302020204030204" pitchFamily="34" charset="0"/>
                <a:ea typeface="Times New Roman" panose="02020603050405020304" pitchFamily="18" charset="0"/>
                <a:cs typeface="Times New Roman" panose="02020603050405020304" pitchFamily="18" charset="0"/>
              </a:rPr>
              <a:t>	C. Esteem the Elders</a:t>
            </a:r>
          </a:p>
          <a:p>
            <a:pPr marR="0" lvl="0">
              <a:spcBef>
                <a:spcPts val="600"/>
              </a:spcBef>
              <a:spcAft>
                <a:spcPts val="0"/>
              </a:spcAft>
            </a:pPr>
            <a:r>
              <a:rPr lang="en-US" sz="3200" b="1" kern="100" dirty="0">
                <a:effectLst/>
                <a:latin typeface="Calibri Light" panose="020F0302020204030204" pitchFamily="34" charset="0"/>
                <a:ea typeface="Times New Roman" panose="02020603050405020304" pitchFamily="18" charset="0"/>
                <a:cs typeface="Times New Roman" panose="02020603050405020304" pitchFamily="18" charset="0"/>
              </a:rPr>
              <a:t>	D. Love the Elders</a:t>
            </a:r>
          </a:p>
          <a:p>
            <a:pPr marR="0" lvl="0">
              <a:spcBef>
                <a:spcPts val="600"/>
              </a:spcBef>
              <a:spcAft>
                <a:spcPts val="0"/>
              </a:spcAft>
            </a:pPr>
            <a:r>
              <a:rPr lang="en-US" sz="3200" b="1" kern="100" dirty="0">
                <a:latin typeface="Calibri Light" panose="020F0302020204030204" pitchFamily="34" charset="0"/>
                <a:ea typeface="Times New Roman" panose="02020603050405020304" pitchFamily="18" charset="0"/>
                <a:cs typeface="Times New Roman" panose="02020603050405020304" pitchFamily="18" charset="0"/>
              </a:rPr>
              <a:t>	E. Live Holy Lives</a:t>
            </a:r>
          </a:p>
          <a:p>
            <a:pPr marR="0" lvl="0">
              <a:spcBef>
                <a:spcPts val="600"/>
              </a:spcBef>
              <a:spcAft>
                <a:spcPts val="0"/>
              </a:spcAft>
            </a:pPr>
            <a:r>
              <a:rPr lang="en-US" sz="3200" b="1" kern="100" dirty="0">
                <a:effectLst/>
                <a:latin typeface="Calibri Light" panose="020F0302020204030204" pitchFamily="34" charset="0"/>
                <a:ea typeface="Times New Roman" panose="02020603050405020304" pitchFamily="18" charset="0"/>
                <a:cs typeface="Times New Roman" panose="02020603050405020304" pitchFamily="18" charset="0"/>
              </a:rPr>
              <a:t>	</a:t>
            </a:r>
            <a:r>
              <a:rPr lang="en-US" sz="3200" b="1" kern="100" dirty="0">
                <a:latin typeface="Calibri Light" panose="020F0302020204030204" pitchFamily="34" charset="0"/>
                <a:ea typeface="Times New Roman" panose="02020603050405020304" pitchFamily="18" charset="0"/>
                <a:cs typeface="Times New Roman" panose="02020603050405020304" pitchFamily="18" charset="0"/>
              </a:rPr>
              <a:t>	</a:t>
            </a:r>
            <a:r>
              <a:rPr lang="en-US" sz="2800" b="1" kern="100" dirty="0">
                <a:latin typeface="Calibri Light" panose="020F0302020204030204" pitchFamily="34" charset="0"/>
                <a:ea typeface="Times New Roman" panose="02020603050405020304" pitchFamily="18" charset="0"/>
                <a:cs typeface="Times New Roman" panose="02020603050405020304" pitchFamily="18" charset="0"/>
              </a:rPr>
              <a:t>1 Timothy 5:22  </a:t>
            </a:r>
            <a:r>
              <a:rPr lang="en-US" sz="2800" b="1" i="1" kern="100" dirty="0">
                <a:latin typeface="Calibri Light" panose="020F0302020204030204" pitchFamily="34" charset="0"/>
                <a:ea typeface="Times New Roman" panose="02020603050405020304" pitchFamily="18" charset="0"/>
                <a:cs typeface="Times New Roman" panose="02020603050405020304" pitchFamily="18" charset="0"/>
              </a:rPr>
              <a:t>Do not lay hands upon anyone too hastily and thereby share responsibility for the sins of others; keep yourself free from sin.</a:t>
            </a: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endParaRPr lang="en-US" sz="3600" dirty="0"/>
          </a:p>
        </p:txBody>
      </p:sp>
    </p:spTree>
    <p:extLst>
      <p:ext uri="{BB962C8B-B14F-4D97-AF65-F5344CB8AC3E}">
        <p14:creationId xmlns:p14="http://schemas.microsoft.com/office/powerpoint/2010/main" val="35229373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8CD9D47-9012-284D-3ED4-6B4B898347A6}"/>
              </a:ext>
            </a:extLst>
          </p:cNvPr>
          <p:cNvSpPr txBox="1"/>
          <p:nvPr/>
        </p:nvSpPr>
        <p:spPr>
          <a:xfrm>
            <a:off x="1034321" y="704537"/>
            <a:ext cx="8589364" cy="5967788"/>
          </a:xfrm>
          <a:prstGeom prst="rect">
            <a:avLst/>
          </a:prstGeom>
          <a:noFill/>
        </p:spPr>
        <p:txBody>
          <a:bodyPr wrap="square" rtlCol="0">
            <a:spAutoFit/>
          </a:bodyPr>
          <a:lstStyle/>
          <a:p>
            <a:pPr marR="0" lvl="0">
              <a:lnSpc>
                <a:spcPct val="107000"/>
              </a:lnSpc>
              <a:spcBef>
                <a:spcPts val="1200"/>
              </a:spcBef>
              <a:spcAft>
                <a:spcPts val="0"/>
              </a:spcAft>
            </a:pPr>
            <a:r>
              <a:rPr lang="en-US" sz="4000" b="1" kern="100" dirty="0">
                <a:effectLst/>
                <a:latin typeface="Calibri Light" panose="020F0302020204030204" pitchFamily="34" charset="0"/>
                <a:ea typeface="Times New Roman" panose="02020603050405020304" pitchFamily="18" charset="0"/>
                <a:cs typeface="Times New Roman" panose="02020603050405020304" pitchFamily="18" charset="0"/>
              </a:rPr>
              <a:t>II. Congregation’s Obligation</a:t>
            </a:r>
          </a:p>
          <a:p>
            <a:pPr marR="0" lvl="0">
              <a:spcBef>
                <a:spcPts val="600"/>
              </a:spcBef>
              <a:spcAft>
                <a:spcPts val="0"/>
              </a:spcAft>
            </a:pPr>
            <a:r>
              <a:rPr lang="en-US" sz="4000" b="1" kern="100" dirty="0">
                <a:latin typeface="Calibri Light" panose="020F0302020204030204" pitchFamily="34" charset="0"/>
                <a:ea typeface="Times New Roman" panose="02020603050405020304" pitchFamily="18" charset="0"/>
                <a:cs typeface="Times New Roman" panose="02020603050405020304" pitchFamily="18" charset="0"/>
              </a:rPr>
              <a:t>	A</a:t>
            </a:r>
            <a:r>
              <a:rPr lang="en-US" sz="3200" b="1" kern="100" dirty="0">
                <a:latin typeface="Calibri Light" panose="020F0302020204030204" pitchFamily="34" charset="0"/>
                <a:ea typeface="Times New Roman" panose="02020603050405020304" pitchFamily="18" charset="0"/>
                <a:cs typeface="Times New Roman" panose="02020603050405020304" pitchFamily="18" charset="0"/>
              </a:rPr>
              <a:t>. Examine the Elders</a:t>
            </a:r>
          </a:p>
          <a:p>
            <a:pPr marR="0" lvl="0">
              <a:spcBef>
                <a:spcPts val="600"/>
              </a:spcBef>
              <a:spcAft>
                <a:spcPts val="0"/>
              </a:spcAft>
            </a:pPr>
            <a:r>
              <a:rPr lang="en-US" sz="3200" b="1" kern="100" dirty="0">
                <a:effectLst/>
                <a:latin typeface="Calibri Light" panose="020F0302020204030204" pitchFamily="34" charset="0"/>
                <a:ea typeface="Times New Roman" panose="02020603050405020304" pitchFamily="18" charset="0"/>
                <a:cs typeface="Times New Roman" panose="02020603050405020304" pitchFamily="18" charset="0"/>
              </a:rPr>
              <a:t>	B. Appreciate  the Elders</a:t>
            </a:r>
          </a:p>
          <a:p>
            <a:pPr marR="0" lvl="0">
              <a:spcBef>
                <a:spcPts val="600"/>
              </a:spcBef>
              <a:spcAft>
                <a:spcPts val="0"/>
              </a:spcAft>
            </a:pPr>
            <a:r>
              <a:rPr lang="en-US" sz="3200" b="1" kern="100" dirty="0">
                <a:latin typeface="Calibri Light" panose="020F0302020204030204" pitchFamily="34" charset="0"/>
                <a:ea typeface="Times New Roman" panose="02020603050405020304" pitchFamily="18" charset="0"/>
                <a:cs typeface="Times New Roman" panose="02020603050405020304" pitchFamily="18" charset="0"/>
              </a:rPr>
              <a:t>	C. Esteem the Elders</a:t>
            </a:r>
          </a:p>
          <a:p>
            <a:pPr marR="0" lvl="0">
              <a:spcBef>
                <a:spcPts val="600"/>
              </a:spcBef>
              <a:spcAft>
                <a:spcPts val="0"/>
              </a:spcAft>
            </a:pPr>
            <a:r>
              <a:rPr lang="en-US" sz="3200" b="1" kern="100" dirty="0">
                <a:effectLst/>
                <a:latin typeface="Calibri Light" panose="020F0302020204030204" pitchFamily="34" charset="0"/>
                <a:ea typeface="Times New Roman" panose="02020603050405020304" pitchFamily="18" charset="0"/>
                <a:cs typeface="Times New Roman" panose="02020603050405020304" pitchFamily="18" charset="0"/>
              </a:rPr>
              <a:t>	D. Love the Elders</a:t>
            </a:r>
          </a:p>
          <a:p>
            <a:pPr marR="0" lvl="0">
              <a:spcBef>
                <a:spcPts val="600"/>
              </a:spcBef>
              <a:spcAft>
                <a:spcPts val="0"/>
              </a:spcAft>
            </a:pPr>
            <a:r>
              <a:rPr lang="en-US" sz="3200" b="1" kern="100" dirty="0">
                <a:latin typeface="Calibri Light" panose="020F0302020204030204" pitchFamily="34" charset="0"/>
                <a:ea typeface="Times New Roman" panose="02020603050405020304" pitchFamily="18" charset="0"/>
                <a:cs typeface="Times New Roman" panose="02020603050405020304" pitchFamily="18" charset="0"/>
              </a:rPr>
              <a:t>	E. Live Holy Lives</a:t>
            </a:r>
          </a:p>
          <a:p>
            <a:pPr marR="0" lvl="0">
              <a:spcBef>
                <a:spcPts val="600"/>
              </a:spcBef>
              <a:spcAft>
                <a:spcPts val="0"/>
              </a:spcAft>
            </a:pPr>
            <a:r>
              <a:rPr lang="en-US" sz="3200" b="1" kern="100" dirty="0">
                <a:effectLst/>
                <a:latin typeface="Calibri Light" panose="020F0302020204030204" pitchFamily="34" charset="0"/>
                <a:ea typeface="Times New Roman" panose="02020603050405020304" pitchFamily="18" charset="0"/>
                <a:cs typeface="Times New Roman" panose="02020603050405020304" pitchFamily="18" charset="0"/>
              </a:rPr>
              <a:t>	F. Honor the Elders</a:t>
            </a:r>
          </a:p>
          <a:p>
            <a:pPr marR="0" lvl="0">
              <a:spcBef>
                <a:spcPts val="600"/>
              </a:spcBef>
              <a:spcAft>
                <a:spcPts val="0"/>
              </a:spcAft>
            </a:pPr>
            <a:r>
              <a:rPr lang="en-US" sz="3200" b="1" kern="100" dirty="0">
                <a:latin typeface="Calibri Light" panose="020F0302020204030204" pitchFamily="34" charset="0"/>
                <a:ea typeface="Times New Roman" panose="02020603050405020304" pitchFamily="18" charset="0"/>
                <a:cs typeface="Times New Roman" panose="02020603050405020304" pitchFamily="18" charset="0"/>
              </a:rPr>
              <a:t>		</a:t>
            </a:r>
            <a:r>
              <a:rPr lang="en-US" sz="2800" b="1" kern="100" dirty="0">
                <a:latin typeface="Calibri Light" panose="020F0302020204030204" pitchFamily="34" charset="0"/>
                <a:ea typeface="Times New Roman" panose="02020603050405020304" pitchFamily="18" charset="0"/>
                <a:cs typeface="Times New Roman" panose="02020603050405020304" pitchFamily="18" charset="0"/>
              </a:rPr>
              <a:t>1 Timothy 5:17, 19  </a:t>
            </a:r>
            <a:r>
              <a:rPr lang="en-US" sz="2400" b="1" i="1" kern="100" dirty="0">
                <a:latin typeface="Calibri Light" panose="020F0302020204030204" pitchFamily="34" charset="0"/>
                <a:ea typeface="Times New Roman" panose="02020603050405020304" pitchFamily="18" charset="0"/>
                <a:cs typeface="Times New Roman" panose="02020603050405020304" pitchFamily="18" charset="0"/>
              </a:rPr>
              <a:t>The elders who rule well are to be considered worthy of double honor, especially those who work hard at preaching and teaching. 19 Do not receive an accusation against an elder except on the basis of two or three witnesses.”</a:t>
            </a:r>
            <a:r>
              <a:rPr lang="en-US" sz="2400" i="1" dirty="0">
                <a:effectLst/>
                <a:latin typeface="Calibri" panose="020F0502020204030204" pitchFamily="34" charset="0"/>
                <a:ea typeface="Calibri" panose="020F0502020204030204" pitchFamily="34" charset="0"/>
                <a:cs typeface="Times New Roman" panose="02020603050405020304" pitchFamily="18" charset="0"/>
              </a:rPr>
              <a:t>		</a:t>
            </a:r>
            <a:endParaRPr lang="en-US" sz="2800" i="1" dirty="0"/>
          </a:p>
        </p:txBody>
      </p:sp>
    </p:spTree>
    <p:extLst>
      <p:ext uri="{BB962C8B-B14F-4D97-AF65-F5344CB8AC3E}">
        <p14:creationId xmlns:p14="http://schemas.microsoft.com/office/powerpoint/2010/main" val="3311218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8CD9D47-9012-284D-3ED4-6B4B898347A6}"/>
              </a:ext>
            </a:extLst>
          </p:cNvPr>
          <p:cNvSpPr txBox="1"/>
          <p:nvPr/>
        </p:nvSpPr>
        <p:spPr>
          <a:xfrm>
            <a:off x="1034321" y="1094281"/>
            <a:ext cx="8589364" cy="1304973"/>
          </a:xfrm>
          <a:prstGeom prst="rect">
            <a:avLst/>
          </a:prstGeom>
          <a:noFill/>
        </p:spPr>
        <p:txBody>
          <a:bodyPr wrap="square" rtlCol="0">
            <a:spAutoFit/>
          </a:bodyPr>
          <a:lstStyle/>
          <a:p>
            <a:pPr marL="342900" marR="0" lvl="0" indent="-342900">
              <a:lnSpc>
                <a:spcPct val="107000"/>
              </a:lnSpc>
              <a:spcBef>
                <a:spcPts val="1200"/>
              </a:spcBef>
              <a:spcAft>
                <a:spcPts val="0"/>
              </a:spcAft>
              <a:buFont typeface="+mj-lt"/>
              <a:buAutoNum type="romanUcPeriod"/>
            </a:pPr>
            <a:r>
              <a:rPr lang="en-US" sz="4000" b="1" kern="100" dirty="0">
                <a:effectLst/>
                <a:latin typeface="Calibri Light" panose="020F0302020204030204" pitchFamily="34" charset="0"/>
                <a:ea typeface="Times New Roman" panose="02020603050405020304" pitchFamily="18" charset="0"/>
                <a:cs typeface="Times New Roman" panose="02020603050405020304" pitchFamily="18" charset="0"/>
              </a:rPr>
              <a:t>Elder’s Obligation</a:t>
            </a:r>
          </a:p>
          <a:p>
            <a:endParaRPr lang="en-US" sz="3600" dirty="0"/>
          </a:p>
        </p:txBody>
      </p:sp>
    </p:spTree>
    <p:extLst>
      <p:ext uri="{BB962C8B-B14F-4D97-AF65-F5344CB8AC3E}">
        <p14:creationId xmlns:p14="http://schemas.microsoft.com/office/powerpoint/2010/main" val="7335384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8CD9D47-9012-284D-3ED4-6B4B898347A6}"/>
              </a:ext>
            </a:extLst>
          </p:cNvPr>
          <p:cNvSpPr txBox="1"/>
          <p:nvPr/>
        </p:nvSpPr>
        <p:spPr>
          <a:xfrm>
            <a:off x="1034321" y="704537"/>
            <a:ext cx="8589364" cy="2920800"/>
          </a:xfrm>
          <a:prstGeom prst="rect">
            <a:avLst/>
          </a:prstGeom>
          <a:noFill/>
        </p:spPr>
        <p:txBody>
          <a:bodyPr wrap="square" rtlCol="0">
            <a:spAutoFit/>
          </a:bodyPr>
          <a:lstStyle/>
          <a:p>
            <a:pPr marR="0" lvl="0">
              <a:lnSpc>
                <a:spcPct val="107000"/>
              </a:lnSpc>
              <a:spcBef>
                <a:spcPts val="1200"/>
              </a:spcBef>
              <a:spcAft>
                <a:spcPts val="0"/>
              </a:spcAft>
            </a:pPr>
            <a:r>
              <a:rPr lang="en-US" sz="4000" b="1" kern="100" dirty="0">
                <a:effectLst/>
                <a:latin typeface="Calibri Light" panose="020F0302020204030204" pitchFamily="34" charset="0"/>
                <a:ea typeface="Times New Roman" panose="02020603050405020304" pitchFamily="18" charset="0"/>
                <a:cs typeface="Times New Roman" panose="02020603050405020304" pitchFamily="18" charset="0"/>
              </a:rPr>
              <a:t>II. Congregation’s Obligation</a:t>
            </a:r>
            <a:endParaRPr lang="en-US" sz="3200" b="1" kern="100" dirty="0">
              <a:effectLst/>
              <a:latin typeface="Calibri Light" panose="020F0302020204030204" pitchFamily="34" charset="0"/>
              <a:ea typeface="Times New Roman" panose="02020603050405020304" pitchFamily="18" charset="0"/>
              <a:cs typeface="Times New Roman" panose="02020603050405020304" pitchFamily="18" charset="0"/>
            </a:endParaRPr>
          </a:p>
          <a:p>
            <a:pPr marR="0" lvl="0">
              <a:spcBef>
                <a:spcPts val="600"/>
              </a:spcBef>
              <a:spcAft>
                <a:spcPts val="0"/>
              </a:spcAft>
            </a:pPr>
            <a:r>
              <a:rPr lang="en-US" sz="3200" b="1" kern="100" dirty="0">
                <a:latin typeface="Calibri Light" panose="020F0302020204030204" pitchFamily="34" charset="0"/>
                <a:ea typeface="Times New Roman" panose="02020603050405020304" pitchFamily="18" charset="0"/>
                <a:cs typeface="Times New Roman" panose="02020603050405020304" pitchFamily="18" charset="0"/>
              </a:rPr>
              <a:t>	G. Imitate the Elders</a:t>
            </a:r>
          </a:p>
          <a:p>
            <a:pPr marR="0" lvl="0">
              <a:spcAft>
                <a:spcPts val="0"/>
              </a:spcAft>
            </a:pPr>
            <a:r>
              <a:rPr lang="en-US" sz="3200" b="1" kern="100" dirty="0">
                <a:effectLst/>
                <a:latin typeface="Calibri Light" panose="020F0302020204030204" pitchFamily="34" charset="0"/>
                <a:ea typeface="Times New Roman" panose="02020603050405020304" pitchFamily="18" charset="0"/>
                <a:cs typeface="Times New Roman" panose="02020603050405020304" pitchFamily="18" charset="0"/>
              </a:rPr>
              <a:t>	</a:t>
            </a:r>
            <a:r>
              <a:rPr lang="en-US" sz="3600" b="1" kern="100" dirty="0">
                <a:latin typeface="Calibri Light" panose="020F0302020204030204" pitchFamily="34" charset="0"/>
                <a:ea typeface="Times New Roman" panose="02020603050405020304" pitchFamily="18" charset="0"/>
                <a:cs typeface="Times New Roman" panose="02020603050405020304" pitchFamily="18" charset="0"/>
              </a:rPr>
              <a:t>	</a:t>
            </a:r>
            <a:r>
              <a:rPr lang="en-US" sz="3200" b="1" kern="100" dirty="0">
                <a:latin typeface="Calibri Light" panose="020F0302020204030204" pitchFamily="34" charset="0"/>
                <a:ea typeface="Times New Roman" panose="02020603050405020304" pitchFamily="18" charset="0"/>
                <a:cs typeface="Times New Roman" panose="02020603050405020304" pitchFamily="18" charset="0"/>
              </a:rPr>
              <a:t>Hebrews 13:7  </a:t>
            </a:r>
            <a:r>
              <a:rPr lang="en-US" sz="2800" b="1" i="1" kern="100" dirty="0">
                <a:latin typeface="Calibri Light" panose="020F0302020204030204" pitchFamily="34" charset="0"/>
                <a:ea typeface="Times New Roman" panose="02020603050405020304" pitchFamily="18" charset="0"/>
                <a:cs typeface="Times New Roman" panose="02020603050405020304" pitchFamily="18" charset="0"/>
              </a:rPr>
              <a:t>Remember those who led you, who spoke the word of God to you; and considering the [a]result of their conduct, imitate their faith.”</a:t>
            </a:r>
            <a:r>
              <a:rPr lang="en-US" sz="4000" dirty="0">
                <a:effectLst/>
                <a:latin typeface="Calibri" panose="020F0502020204030204" pitchFamily="34" charset="0"/>
                <a:ea typeface="Calibri" panose="020F0502020204030204" pitchFamily="34" charset="0"/>
                <a:cs typeface="Times New Roman" panose="02020603050405020304" pitchFamily="18" charset="0"/>
              </a:rPr>
              <a:t>	</a:t>
            </a: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endParaRPr lang="en-US" sz="3600" dirty="0"/>
          </a:p>
        </p:txBody>
      </p:sp>
    </p:spTree>
    <p:extLst>
      <p:ext uri="{BB962C8B-B14F-4D97-AF65-F5344CB8AC3E}">
        <p14:creationId xmlns:p14="http://schemas.microsoft.com/office/powerpoint/2010/main" val="31745848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8CD9D47-9012-284D-3ED4-6B4B898347A6}"/>
              </a:ext>
            </a:extLst>
          </p:cNvPr>
          <p:cNvSpPr txBox="1"/>
          <p:nvPr/>
        </p:nvSpPr>
        <p:spPr>
          <a:xfrm>
            <a:off x="1034321" y="704537"/>
            <a:ext cx="8589364" cy="3998018"/>
          </a:xfrm>
          <a:prstGeom prst="rect">
            <a:avLst/>
          </a:prstGeom>
          <a:noFill/>
        </p:spPr>
        <p:txBody>
          <a:bodyPr wrap="square" rtlCol="0">
            <a:spAutoFit/>
          </a:bodyPr>
          <a:lstStyle/>
          <a:p>
            <a:pPr marR="0" lvl="0">
              <a:lnSpc>
                <a:spcPct val="107000"/>
              </a:lnSpc>
              <a:spcBef>
                <a:spcPts val="1200"/>
              </a:spcBef>
              <a:spcAft>
                <a:spcPts val="0"/>
              </a:spcAft>
            </a:pPr>
            <a:r>
              <a:rPr lang="en-US" sz="4000" b="1" kern="100" dirty="0">
                <a:effectLst/>
                <a:latin typeface="Calibri Light" panose="020F0302020204030204" pitchFamily="34" charset="0"/>
                <a:ea typeface="Times New Roman" panose="02020603050405020304" pitchFamily="18" charset="0"/>
                <a:cs typeface="Times New Roman" panose="02020603050405020304" pitchFamily="18" charset="0"/>
              </a:rPr>
              <a:t>II. Congregation’s Obligation</a:t>
            </a:r>
          </a:p>
          <a:p>
            <a:pPr marR="0" lvl="0">
              <a:spcBef>
                <a:spcPts val="600"/>
              </a:spcBef>
              <a:spcAft>
                <a:spcPts val="0"/>
              </a:spcAft>
            </a:pPr>
            <a:r>
              <a:rPr lang="en-US" sz="4000" b="1" kern="100" dirty="0">
                <a:latin typeface="Calibri Light" panose="020F0302020204030204" pitchFamily="34" charset="0"/>
                <a:ea typeface="Times New Roman" panose="02020603050405020304" pitchFamily="18" charset="0"/>
                <a:cs typeface="Times New Roman" panose="02020603050405020304" pitchFamily="18" charset="0"/>
              </a:rPr>
              <a:t>	</a:t>
            </a:r>
            <a:r>
              <a:rPr lang="en-US" sz="3200" b="1" kern="100" dirty="0">
                <a:latin typeface="Calibri Light" panose="020F0302020204030204" pitchFamily="34" charset="0"/>
                <a:ea typeface="Times New Roman" panose="02020603050405020304" pitchFamily="18" charset="0"/>
                <a:cs typeface="Times New Roman" panose="02020603050405020304" pitchFamily="18" charset="0"/>
              </a:rPr>
              <a:t>G. Imitate the Elders</a:t>
            </a:r>
          </a:p>
          <a:p>
            <a:pPr marR="0" lvl="0">
              <a:spcBef>
                <a:spcPts val="600"/>
              </a:spcBef>
              <a:spcAft>
                <a:spcPts val="0"/>
              </a:spcAft>
            </a:pPr>
            <a:r>
              <a:rPr lang="en-US" sz="3200" b="1" kern="100" dirty="0">
                <a:effectLst/>
                <a:latin typeface="Calibri Light" panose="020F0302020204030204" pitchFamily="34" charset="0"/>
                <a:ea typeface="Times New Roman" panose="02020603050405020304" pitchFamily="18" charset="0"/>
                <a:cs typeface="Times New Roman" panose="02020603050405020304" pitchFamily="18" charset="0"/>
              </a:rPr>
              <a:t>	H. Obey and Submit to the Elders</a:t>
            </a:r>
          </a:p>
          <a:p>
            <a:pPr marR="0" lvl="0">
              <a:spcBef>
                <a:spcPts val="600"/>
              </a:spcBef>
              <a:spcAft>
                <a:spcPts val="0"/>
              </a:spcAft>
            </a:pPr>
            <a:r>
              <a:rPr lang="en-US" sz="3200" b="1" kern="100" dirty="0">
                <a:latin typeface="Calibri Light" panose="020F0302020204030204" pitchFamily="34" charset="0"/>
                <a:ea typeface="Times New Roman" panose="02020603050405020304" pitchFamily="18" charset="0"/>
                <a:cs typeface="Times New Roman" panose="02020603050405020304" pitchFamily="18" charset="0"/>
              </a:rPr>
              <a:t>		</a:t>
            </a:r>
            <a:r>
              <a:rPr lang="en-US" sz="2800" b="1" kern="100" dirty="0">
                <a:latin typeface="Calibri Light" panose="020F0302020204030204" pitchFamily="34" charset="0"/>
                <a:ea typeface="Times New Roman" panose="02020603050405020304" pitchFamily="18" charset="0"/>
                <a:cs typeface="Times New Roman" panose="02020603050405020304" pitchFamily="18" charset="0"/>
              </a:rPr>
              <a:t>Hebrews 13:17  </a:t>
            </a:r>
            <a:r>
              <a:rPr lang="en-US" sz="2800" b="1" i="1" kern="100" dirty="0">
                <a:latin typeface="Calibri Light" panose="020F0302020204030204" pitchFamily="34" charset="0"/>
                <a:ea typeface="Times New Roman" panose="02020603050405020304" pitchFamily="18" charset="0"/>
                <a:cs typeface="Times New Roman" panose="02020603050405020304" pitchFamily="18" charset="0"/>
              </a:rPr>
              <a:t>Obey your leaders and submit to them, for they keep watch over your souls as those who will give an account. Let them do this with joy and not with grief, for this would be unprofitable for you.”</a:t>
            </a:r>
            <a:r>
              <a:rPr lang="en-US" sz="3200" i="1" dirty="0">
                <a:effectLst/>
                <a:latin typeface="Calibri" panose="020F0502020204030204" pitchFamily="34" charset="0"/>
                <a:ea typeface="Calibri" panose="020F0502020204030204" pitchFamily="34" charset="0"/>
                <a:cs typeface="Times New Roman" panose="02020603050405020304" pitchFamily="18" charset="0"/>
              </a:rPr>
              <a:t>	</a:t>
            </a: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endParaRPr lang="en-US" sz="3600" dirty="0"/>
          </a:p>
        </p:txBody>
      </p:sp>
    </p:spTree>
    <p:extLst>
      <p:ext uri="{BB962C8B-B14F-4D97-AF65-F5344CB8AC3E}">
        <p14:creationId xmlns:p14="http://schemas.microsoft.com/office/powerpoint/2010/main" val="36539792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8CD9D47-9012-284D-3ED4-6B4B898347A6}"/>
              </a:ext>
            </a:extLst>
          </p:cNvPr>
          <p:cNvSpPr txBox="1"/>
          <p:nvPr/>
        </p:nvSpPr>
        <p:spPr>
          <a:xfrm>
            <a:off x="1034321" y="704537"/>
            <a:ext cx="8589364" cy="3705630"/>
          </a:xfrm>
          <a:prstGeom prst="rect">
            <a:avLst/>
          </a:prstGeom>
          <a:noFill/>
        </p:spPr>
        <p:txBody>
          <a:bodyPr wrap="square" rtlCol="0">
            <a:spAutoFit/>
          </a:bodyPr>
          <a:lstStyle/>
          <a:p>
            <a:pPr marR="0" lvl="0">
              <a:lnSpc>
                <a:spcPct val="107000"/>
              </a:lnSpc>
              <a:spcBef>
                <a:spcPts val="1200"/>
              </a:spcBef>
              <a:spcAft>
                <a:spcPts val="0"/>
              </a:spcAft>
            </a:pPr>
            <a:r>
              <a:rPr lang="en-US" sz="4000" b="1" kern="100" dirty="0">
                <a:effectLst/>
                <a:latin typeface="Calibri Light" panose="020F0302020204030204" pitchFamily="34" charset="0"/>
                <a:ea typeface="Times New Roman" panose="02020603050405020304" pitchFamily="18" charset="0"/>
                <a:cs typeface="Times New Roman" panose="02020603050405020304" pitchFamily="18" charset="0"/>
              </a:rPr>
              <a:t>II. Congregation’s Obligation</a:t>
            </a:r>
          </a:p>
          <a:p>
            <a:pPr marR="0" lvl="0">
              <a:spcBef>
                <a:spcPts val="600"/>
              </a:spcBef>
              <a:spcAft>
                <a:spcPts val="0"/>
              </a:spcAft>
            </a:pPr>
            <a:r>
              <a:rPr lang="en-US" sz="4000" b="1" kern="100" dirty="0">
                <a:latin typeface="Calibri Light" panose="020F0302020204030204" pitchFamily="34" charset="0"/>
                <a:ea typeface="Times New Roman" panose="02020603050405020304" pitchFamily="18" charset="0"/>
                <a:cs typeface="Times New Roman" panose="02020603050405020304" pitchFamily="18" charset="0"/>
              </a:rPr>
              <a:t>	</a:t>
            </a:r>
            <a:r>
              <a:rPr lang="en-US" sz="3200" b="1" kern="100" dirty="0">
                <a:latin typeface="Calibri Light" panose="020F0302020204030204" pitchFamily="34" charset="0"/>
                <a:ea typeface="Times New Roman" panose="02020603050405020304" pitchFamily="18" charset="0"/>
                <a:cs typeface="Times New Roman" panose="02020603050405020304" pitchFamily="18" charset="0"/>
              </a:rPr>
              <a:t>G. Imitate the Elders</a:t>
            </a:r>
          </a:p>
          <a:p>
            <a:pPr marR="0" lvl="0">
              <a:spcBef>
                <a:spcPts val="600"/>
              </a:spcBef>
              <a:spcAft>
                <a:spcPts val="0"/>
              </a:spcAft>
            </a:pPr>
            <a:r>
              <a:rPr lang="en-US" sz="3200" b="1" kern="100" dirty="0">
                <a:effectLst/>
                <a:latin typeface="Calibri Light" panose="020F0302020204030204" pitchFamily="34" charset="0"/>
                <a:ea typeface="Times New Roman" panose="02020603050405020304" pitchFamily="18" charset="0"/>
                <a:cs typeface="Times New Roman" panose="02020603050405020304" pitchFamily="18" charset="0"/>
              </a:rPr>
              <a:t>	H. Obey and Submit to the Elders</a:t>
            </a:r>
          </a:p>
          <a:p>
            <a:pPr marR="0" lvl="0">
              <a:spcBef>
                <a:spcPts val="600"/>
              </a:spcBef>
              <a:spcAft>
                <a:spcPts val="0"/>
              </a:spcAft>
            </a:pPr>
            <a:r>
              <a:rPr lang="en-US" sz="3200" b="1" kern="100" dirty="0">
                <a:latin typeface="Calibri Light" panose="020F0302020204030204" pitchFamily="34" charset="0"/>
                <a:ea typeface="Times New Roman" panose="02020603050405020304" pitchFamily="18" charset="0"/>
                <a:cs typeface="Times New Roman" panose="02020603050405020304" pitchFamily="18" charset="0"/>
              </a:rPr>
              <a:t>	I. Pray for the Elders</a:t>
            </a:r>
          </a:p>
          <a:p>
            <a:pPr marR="0" lvl="0">
              <a:spcBef>
                <a:spcPts val="600"/>
              </a:spcBef>
              <a:spcAft>
                <a:spcPts val="0"/>
              </a:spcAft>
            </a:pPr>
            <a:r>
              <a:rPr lang="en-US" sz="3200" b="1" kern="100" dirty="0">
                <a:effectLst/>
                <a:latin typeface="Calibri Light" panose="020F0302020204030204" pitchFamily="34" charset="0"/>
                <a:ea typeface="Times New Roman" panose="02020603050405020304" pitchFamily="18" charset="0"/>
                <a:cs typeface="Times New Roman" panose="02020603050405020304" pitchFamily="18" charset="0"/>
              </a:rPr>
              <a:t>		</a:t>
            </a:r>
            <a:r>
              <a:rPr lang="en-US" sz="2800" b="1" kern="100" dirty="0">
                <a:effectLst/>
                <a:latin typeface="Calibri Light" panose="020F0302020204030204" pitchFamily="34" charset="0"/>
                <a:ea typeface="Times New Roman" panose="02020603050405020304" pitchFamily="18" charset="0"/>
                <a:cs typeface="Times New Roman" panose="02020603050405020304" pitchFamily="18" charset="0"/>
              </a:rPr>
              <a:t>1 Thessalonians 5:25  </a:t>
            </a:r>
            <a:r>
              <a:rPr lang="en-US" sz="2800" b="1" i="1" kern="100" dirty="0">
                <a:effectLst/>
                <a:latin typeface="Calibri Light" panose="020F0302020204030204" pitchFamily="34" charset="0"/>
                <a:ea typeface="Times New Roman" panose="02020603050405020304" pitchFamily="18" charset="0"/>
                <a:cs typeface="Times New Roman" panose="02020603050405020304" pitchFamily="18" charset="0"/>
              </a:rPr>
              <a:t>Brethren, pray for us.</a:t>
            </a:r>
            <a:endParaRPr lang="en-US" sz="3200" b="1" kern="100" dirty="0">
              <a:effectLst/>
              <a:latin typeface="Calibri Light" panose="020F0302020204030204" pitchFamily="34" charset="0"/>
              <a:ea typeface="Times New Roman" panose="02020603050405020304" pitchFamily="18" charset="0"/>
              <a:cs typeface="Times New Roman" panose="02020603050405020304" pitchFamily="18" charset="0"/>
            </a:endParaRPr>
          </a:p>
          <a:p>
            <a:r>
              <a:rPr lang="en-US" sz="3600" dirty="0">
                <a:effectLst/>
                <a:latin typeface="Calibri" panose="020F0502020204030204" pitchFamily="34" charset="0"/>
                <a:ea typeface="Calibri" panose="020F0502020204030204" pitchFamily="34" charset="0"/>
                <a:cs typeface="Times New Roman" panose="02020603050405020304" pitchFamily="18" charset="0"/>
              </a:rPr>
              <a:t>		</a:t>
            </a:r>
            <a:endParaRPr lang="en-US" sz="3600" dirty="0"/>
          </a:p>
        </p:txBody>
      </p:sp>
    </p:spTree>
    <p:extLst>
      <p:ext uri="{BB962C8B-B14F-4D97-AF65-F5344CB8AC3E}">
        <p14:creationId xmlns:p14="http://schemas.microsoft.com/office/powerpoint/2010/main" val="18860638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8CD9D47-9012-284D-3ED4-6B4B898347A6}"/>
              </a:ext>
            </a:extLst>
          </p:cNvPr>
          <p:cNvSpPr txBox="1"/>
          <p:nvPr/>
        </p:nvSpPr>
        <p:spPr>
          <a:xfrm>
            <a:off x="1034321" y="704537"/>
            <a:ext cx="8589364" cy="6552563"/>
          </a:xfrm>
          <a:prstGeom prst="rect">
            <a:avLst/>
          </a:prstGeom>
          <a:noFill/>
        </p:spPr>
        <p:txBody>
          <a:bodyPr wrap="square" rtlCol="0">
            <a:spAutoFit/>
          </a:bodyPr>
          <a:lstStyle/>
          <a:p>
            <a:pPr marR="0" lvl="0">
              <a:lnSpc>
                <a:spcPct val="107000"/>
              </a:lnSpc>
              <a:spcBef>
                <a:spcPts val="1200"/>
              </a:spcBef>
              <a:spcAft>
                <a:spcPts val="0"/>
              </a:spcAft>
            </a:pPr>
            <a:r>
              <a:rPr lang="en-US" sz="4000" b="1" kern="100" dirty="0">
                <a:effectLst/>
                <a:latin typeface="Calibri Light" panose="020F0302020204030204" pitchFamily="34" charset="0"/>
                <a:ea typeface="Times New Roman" panose="02020603050405020304" pitchFamily="18" charset="0"/>
                <a:cs typeface="Times New Roman" panose="02020603050405020304" pitchFamily="18" charset="0"/>
              </a:rPr>
              <a:t>II. Congregation’s Obligation</a:t>
            </a:r>
          </a:p>
          <a:p>
            <a:pPr marR="0" lvl="0">
              <a:spcBef>
                <a:spcPts val="600"/>
              </a:spcBef>
              <a:spcAft>
                <a:spcPts val="0"/>
              </a:spcAft>
            </a:pPr>
            <a:r>
              <a:rPr lang="en-US" sz="4000" b="1" kern="100" dirty="0">
                <a:latin typeface="Calibri Light" panose="020F0302020204030204" pitchFamily="34" charset="0"/>
                <a:ea typeface="Times New Roman" panose="02020603050405020304" pitchFamily="18" charset="0"/>
                <a:cs typeface="Times New Roman" panose="02020603050405020304" pitchFamily="18" charset="0"/>
              </a:rPr>
              <a:t>	A</a:t>
            </a:r>
            <a:r>
              <a:rPr lang="en-US" sz="3200" b="1" kern="100" dirty="0">
                <a:latin typeface="Calibri Light" panose="020F0302020204030204" pitchFamily="34" charset="0"/>
                <a:ea typeface="Times New Roman" panose="02020603050405020304" pitchFamily="18" charset="0"/>
                <a:cs typeface="Times New Roman" panose="02020603050405020304" pitchFamily="18" charset="0"/>
              </a:rPr>
              <a:t>. Examine the Elders</a:t>
            </a:r>
          </a:p>
          <a:p>
            <a:pPr marR="0" lvl="0">
              <a:spcBef>
                <a:spcPts val="600"/>
              </a:spcBef>
              <a:spcAft>
                <a:spcPts val="0"/>
              </a:spcAft>
            </a:pPr>
            <a:r>
              <a:rPr lang="en-US" sz="3200" b="1" kern="100" dirty="0">
                <a:effectLst/>
                <a:latin typeface="Calibri Light" panose="020F0302020204030204" pitchFamily="34" charset="0"/>
                <a:ea typeface="Times New Roman" panose="02020603050405020304" pitchFamily="18" charset="0"/>
                <a:cs typeface="Times New Roman" panose="02020603050405020304" pitchFamily="18" charset="0"/>
              </a:rPr>
              <a:t>	B. Appreciate  the Elders</a:t>
            </a:r>
          </a:p>
          <a:p>
            <a:pPr marR="0" lvl="0">
              <a:spcBef>
                <a:spcPts val="600"/>
              </a:spcBef>
              <a:spcAft>
                <a:spcPts val="0"/>
              </a:spcAft>
            </a:pPr>
            <a:r>
              <a:rPr lang="en-US" sz="3200" b="1" kern="100" dirty="0">
                <a:latin typeface="Calibri Light" panose="020F0302020204030204" pitchFamily="34" charset="0"/>
                <a:ea typeface="Times New Roman" panose="02020603050405020304" pitchFamily="18" charset="0"/>
                <a:cs typeface="Times New Roman" panose="02020603050405020304" pitchFamily="18" charset="0"/>
              </a:rPr>
              <a:t>	C. Esteem the Elders</a:t>
            </a:r>
          </a:p>
          <a:p>
            <a:pPr marR="0" lvl="0">
              <a:spcBef>
                <a:spcPts val="600"/>
              </a:spcBef>
              <a:spcAft>
                <a:spcPts val="0"/>
              </a:spcAft>
            </a:pPr>
            <a:r>
              <a:rPr lang="en-US" sz="3200" b="1" kern="100" dirty="0">
                <a:effectLst/>
                <a:latin typeface="Calibri Light" panose="020F0302020204030204" pitchFamily="34" charset="0"/>
                <a:ea typeface="Times New Roman" panose="02020603050405020304" pitchFamily="18" charset="0"/>
                <a:cs typeface="Times New Roman" panose="02020603050405020304" pitchFamily="18" charset="0"/>
              </a:rPr>
              <a:t>	D. Love the Elders</a:t>
            </a:r>
          </a:p>
          <a:p>
            <a:pPr marR="0" lvl="0">
              <a:spcBef>
                <a:spcPts val="600"/>
              </a:spcBef>
              <a:spcAft>
                <a:spcPts val="0"/>
              </a:spcAft>
            </a:pPr>
            <a:r>
              <a:rPr lang="en-US" sz="3200" b="1" kern="100" dirty="0">
                <a:latin typeface="Calibri Light" panose="020F0302020204030204" pitchFamily="34" charset="0"/>
                <a:ea typeface="Times New Roman" panose="02020603050405020304" pitchFamily="18" charset="0"/>
                <a:cs typeface="Times New Roman" panose="02020603050405020304" pitchFamily="18" charset="0"/>
              </a:rPr>
              <a:t>	E. Live Holy Lives</a:t>
            </a:r>
          </a:p>
          <a:p>
            <a:pPr marR="0" lvl="0">
              <a:spcBef>
                <a:spcPts val="600"/>
              </a:spcBef>
              <a:spcAft>
                <a:spcPts val="0"/>
              </a:spcAft>
            </a:pPr>
            <a:r>
              <a:rPr lang="en-US" sz="3200" b="1" kern="100" dirty="0">
                <a:effectLst/>
                <a:latin typeface="Calibri Light" panose="020F0302020204030204" pitchFamily="34" charset="0"/>
                <a:ea typeface="Times New Roman" panose="02020603050405020304" pitchFamily="18" charset="0"/>
                <a:cs typeface="Times New Roman" panose="02020603050405020304" pitchFamily="18" charset="0"/>
              </a:rPr>
              <a:t>	F. Honor the Elders</a:t>
            </a:r>
          </a:p>
          <a:p>
            <a:pPr marR="0" lvl="0">
              <a:spcBef>
                <a:spcPts val="600"/>
              </a:spcBef>
              <a:spcAft>
                <a:spcPts val="0"/>
              </a:spcAft>
            </a:pPr>
            <a:r>
              <a:rPr lang="en-US" sz="3200" b="1" kern="100" dirty="0">
                <a:latin typeface="Calibri Light" panose="020F0302020204030204" pitchFamily="34" charset="0"/>
                <a:ea typeface="Times New Roman" panose="02020603050405020304" pitchFamily="18" charset="0"/>
                <a:cs typeface="Times New Roman" panose="02020603050405020304" pitchFamily="18" charset="0"/>
              </a:rPr>
              <a:t>	G. Imitate the Elders</a:t>
            </a:r>
          </a:p>
          <a:p>
            <a:pPr marR="0" lvl="0">
              <a:spcBef>
                <a:spcPts val="600"/>
              </a:spcBef>
              <a:spcAft>
                <a:spcPts val="0"/>
              </a:spcAft>
            </a:pPr>
            <a:r>
              <a:rPr lang="en-US" sz="3200" b="1" kern="100" dirty="0">
                <a:effectLst/>
                <a:latin typeface="Calibri Light" panose="020F0302020204030204" pitchFamily="34" charset="0"/>
                <a:ea typeface="Times New Roman" panose="02020603050405020304" pitchFamily="18" charset="0"/>
                <a:cs typeface="Times New Roman" panose="02020603050405020304" pitchFamily="18" charset="0"/>
              </a:rPr>
              <a:t>	H. Obey and Submit to the Elders</a:t>
            </a:r>
          </a:p>
          <a:p>
            <a:pPr marR="0" lvl="0">
              <a:spcBef>
                <a:spcPts val="600"/>
              </a:spcBef>
              <a:spcAft>
                <a:spcPts val="0"/>
              </a:spcAft>
            </a:pPr>
            <a:r>
              <a:rPr lang="en-US" sz="3200" b="1" kern="100" dirty="0">
                <a:latin typeface="Calibri Light" panose="020F0302020204030204" pitchFamily="34" charset="0"/>
                <a:ea typeface="Times New Roman" panose="02020603050405020304" pitchFamily="18" charset="0"/>
                <a:cs typeface="Times New Roman" panose="02020603050405020304" pitchFamily="18" charset="0"/>
              </a:rPr>
              <a:t>	I. Pray for the Elders</a:t>
            </a:r>
            <a:endParaRPr lang="en-US" sz="3200" b="1" kern="100" dirty="0">
              <a:effectLst/>
              <a:latin typeface="Calibri Light" panose="020F0302020204030204" pitchFamily="34" charset="0"/>
              <a:ea typeface="Times New Roman" panose="02020603050405020304" pitchFamily="18" charset="0"/>
              <a:cs typeface="Times New Roman" panose="02020603050405020304" pitchFamily="18" charset="0"/>
            </a:endParaRPr>
          </a:p>
          <a:p>
            <a:r>
              <a:rPr lang="en-US" sz="3600" dirty="0">
                <a:effectLst/>
                <a:latin typeface="Calibri" panose="020F0502020204030204" pitchFamily="34" charset="0"/>
                <a:ea typeface="Calibri" panose="020F0502020204030204" pitchFamily="34" charset="0"/>
                <a:cs typeface="Times New Roman" panose="02020603050405020304" pitchFamily="18" charset="0"/>
              </a:rPr>
              <a:t>		</a:t>
            </a:r>
            <a:endParaRPr lang="en-US" sz="3600" dirty="0"/>
          </a:p>
        </p:txBody>
      </p:sp>
    </p:spTree>
    <p:extLst>
      <p:ext uri="{BB962C8B-B14F-4D97-AF65-F5344CB8AC3E}">
        <p14:creationId xmlns:p14="http://schemas.microsoft.com/office/powerpoint/2010/main" val="3257254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8CD9D47-9012-284D-3ED4-6B4B898347A6}"/>
              </a:ext>
            </a:extLst>
          </p:cNvPr>
          <p:cNvSpPr txBox="1"/>
          <p:nvPr/>
        </p:nvSpPr>
        <p:spPr>
          <a:xfrm>
            <a:off x="1034321" y="1094281"/>
            <a:ext cx="8589364" cy="1923412"/>
          </a:xfrm>
          <a:prstGeom prst="rect">
            <a:avLst/>
          </a:prstGeom>
          <a:noFill/>
        </p:spPr>
        <p:txBody>
          <a:bodyPr wrap="square" rtlCol="0">
            <a:spAutoFit/>
          </a:bodyPr>
          <a:lstStyle/>
          <a:p>
            <a:pPr marL="342900" marR="0" lvl="0" indent="-342900">
              <a:lnSpc>
                <a:spcPct val="107000"/>
              </a:lnSpc>
              <a:spcBef>
                <a:spcPts val="1200"/>
              </a:spcBef>
              <a:spcAft>
                <a:spcPts val="0"/>
              </a:spcAft>
              <a:buFont typeface="+mj-lt"/>
              <a:buAutoNum type="romanUcPeriod"/>
            </a:pPr>
            <a:r>
              <a:rPr lang="en-US" sz="4000" b="1" kern="100" dirty="0">
                <a:effectLst/>
                <a:latin typeface="Calibri Light" panose="020F0302020204030204" pitchFamily="34" charset="0"/>
                <a:ea typeface="Times New Roman" panose="02020603050405020304" pitchFamily="18" charset="0"/>
                <a:cs typeface="Times New Roman" panose="02020603050405020304" pitchFamily="18" charset="0"/>
              </a:rPr>
              <a:t>Elder’s Obligation</a:t>
            </a:r>
          </a:p>
          <a:p>
            <a:pPr marL="742950" marR="0" lvl="1" indent="-285750">
              <a:lnSpc>
                <a:spcPct val="107000"/>
              </a:lnSpc>
              <a:spcBef>
                <a:spcPts val="200"/>
              </a:spcBef>
              <a:spcAft>
                <a:spcPts val="0"/>
              </a:spcAft>
              <a:buFont typeface="+mj-lt"/>
              <a:buAutoNum type="alphaUcPeriod"/>
            </a:pPr>
            <a:r>
              <a:rPr lang="en-US" sz="3600" b="1" kern="100" dirty="0">
                <a:effectLst/>
                <a:latin typeface="Calibri Light" panose="020F0302020204030204" pitchFamily="34" charset="0"/>
                <a:ea typeface="Times New Roman" panose="02020603050405020304" pitchFamily="18" charset="0"/>
                <a:cs typeface="Times New Roman" panose="02020603050405020304" pitchFamily="18" charset="0"/>
              </a:rPr>
              <a:t>Shepherd the Flock</a:t>
            </a:r>
          </a:p>
          <a:p>
            <a:r>
              <a:rPr lang="en-US" sz="3600" dirty="0">
                <a:effectLst/>
                <a:latin typeface="Calibri" panose="020F0502020204030204" pitchFamily="34" charset="0"/>
                <a:ea typeface="Calibri" panose="020F0502020204030204" pitchFamily="34" charset="0"/>
                <a:cs typeface="Times New Roman" panose="02020603050405020304" pitchFamily="18" charset="0"/>
              </a:rPr>
              <a:t>		</a:t>
            </a:r>
            <a:endParaRPr lang="en-US" sz="3600" dirty="0"/>
          </a:p>
        </p:txBody>
      </p:sp>
    </p:spTree>
    <p:extLst>
      <p:ext uri="{BB962C8B-B14F-4D97-AF65-F5344CB8AC3E}">
        <p14:creationId xmlns:p14="http://schemas.microsoft.com/office/powerpoint/2010/main" val="3603374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8CD9D47-9012-284D-3ED4-6B4B898347A6}"/>
              </a:ext>
            </a:extLst>
          </p:cNvPr>
          <p:cNvSpPr txBox="1"/>
          <p:nvPr/>
        </p:nvSpPr>
        <p:spPr>
          <a:xfrm>
            <a:off x="1034321" y="1094281"/>
            <a:ext cx="8589364" cy="2477409"/>
          </a:xfrm>
          <a:prstGeom prst="rect">
            <a:avLst/>
          </a:prstGeom>
          <a:noFill/>
        </p:spPr>
        <p:txBody>
          <a:bodyPr wrap="square" rtlCol="0">
            <a:spAutoFit/>
          </a:bodyPr>
          <a:lstStyle/>
          <a:p>
            <a:pPr marL="342900" marR="0" lvl="0" indent="-342900">
              <a:lnSpc>
                <a:spcPct val="107000"/>
              </a:lnSpc>
              <a:spcBef>
                <a:spcPts val="1200"/>
              </a:spcBef>
              <a:spcAft>
                <a:spcPts val="0"/>
              </a:spcAft>
              <a:buFont typeface="+mj-lt"/>
              <a:buAutoNum type="romanUcPeriod"/>
            </a:pPr>
            <a:r>
              <a:rPr lang="en-US" sz="4000" b="1" kern="100" dirty="0">
                <a:effectLst/>
                <a:latin typeface="Calibri Light" panose="020F0302020204030204" pitchFamily="34" charset="0"/>
                <a:ea typeface="Times New Roman" panose="02020603050405020304" pitchFamily="18" charset="0"/>
                <a:cs typeface="Times New Roman" panose="02020603050405020304" pitchFamily="18" charset="0"/>
              </a:rPr>
              <a:t>Elder’s Obligation</a:t>
            </a:r>
          </a:p>
          <a:p>
            <a:pPr marL="742950" marR="0" lvl="1" indent="-285750">
              <a:lnSpc>
                <a:spcPct val="107000"/>
              </a:lnSpc>
              <a:spcBef>
                <a:spcPts val="200"/>
              </a:spcBef>
              <a:spcAft>
                <a:spcPts val="0"/>
              </a:spcAft>
              <a:buFont typeface="+mj-lt"/>
              <a:buAutoNum type="alphaUcPeriod"/>
            </a:pPr>
            <a:r>
              <a:rPr lang="en-US" sz="3600" b="1" kern="100" dirty="0">
                <a:effectLst/>
                <a:latin typeface="Calibri Light" panose="020F0302020204030204" pitchFamily="34" charset="0"/>
                <a:ea typeface="Times New Roman" panose="02020603050405020304" pitchFamily="18" charset="0"/>
                <a:cs typeface="Times New Roman" panose="02020603050405020304" pitchFamily="18" charset="0"/>
              </a:rPr>
              <a:t>Shepherd the Flock</a:t>
            </a:r>
          </a:p>
          <a:p>
            <a:r>
              <a:rPr lang="en-US" sz="3600" dirty="0">
                <a:effectLst/>
                <a:latin typeface="Calibri" panose="020F0502020204030204" pitchFamily="34" charset="0"/>
                <a:ea typeface="Calibri" panose="020F0502020204030204" pitchFamily="34" charset="0"/>
                <a:cs typeface="Times New Roman" panose="02020603050405020304" pitchFamily="18" charset="0"/>
              </a:rPr>
              <a:t>		</a:t>
            </a:r>
            <a:r>
              <a:rPr lang="en-US" sz="3600" dirty="0">
                <a:latin typeface="Calibri" panose="020F0502020204030204" pitchFamily="34" charset="0"/>
                <a:ea typeface="Calibri" panose="020F0502020204030204" pitchFamily="34" charset="0"/>
                <a:cs typeface="Times New Roman" panose="02020603050405020304" pitchFamily="18" charset="0"/>
              </a:rPr>
              <a:t>1. </a:t>
            </a:r>
            <a:r>
              <a:rPr lang="en-US" sz="3600" dirty="0">
                <a:effectLst/>
                <a:latin typeface="Calibri" panose="020F0502020204030204" pitchFamily="34" charset="0"/>
                <a:ea typeface="Calibri" panose="020F0502020204030204" pitchFamily="34" charset="0"/>
                <a:cs typeface="Times New Roman" panose="02020603050405020304" pitchFamily="18" charset="0"/>
              </a:rPr>
              <a:t>Protect and Guard the Flock</a:t>
            </a:r>
          </a:p>
          <a:p>
            <a:endParaRPr lang="en-US" sz="3600" dirty="0"/>
          </a:p>
        </p:txBody>
      </p:sp>
    </p:spTree>
    <p:extLst>
      <p:ext uri="{BB962C8B-B14F-4D97-AF65-F5344CB8AC3E}">
        <p14:creationId xmlns:p14="http://schemas.microsoft.com/office/powerpoint/2010/main" val="998951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8CD9D47-9012-284D-3ED4-6B4B898347A6}"/>
              </a:ext>
            </a:extLst>
          </p:cNvPr>
          <p:cNvSpPr txBox="1"/>
          <p:nvPr/>
        </p:nvSpPr>
        <p:spPr>
          <a:xfrm>
            <a:off x="1034321" y="1094281"/>
            <a:ext cx="8589364" cy="3095847"/>
          </a:xfrm>
          <a:prstGeom prst="rect">
            <a:avLst/>
          </a:prstGeom>
          <a:noFill/>
        </p:spPr>
        <p:txBody>
          <a:bodyPr wrap="square" rtlCol="0">
            <a:spAutoFit/>
          </a:bodyPr>
          <a:lstStyle/>
          <a:p>
            <a:pPr marL="342900" marR="0" lvl="0" indent="-342900">
              <a:lnSpc>
                <a:spcPct val="107000"/>
              </a:lnSpc>
              <a:spcBef>
                <a:spcPts val="1200"/>
              </a:spcBef>
              <a:spcAft>
                <a:spcPts val="0"/>
              </a:spcAft>
              <a:buFont typeface="+mj-lt"/>
              <a:buAutoNum type="romanUcPeriod"/>
            </a:pPr>
            <a:r>
              <a:rPr lang="en-US" sz="4000" b="1" kern="100" dirty="0">
                <a:effectLst/>
                <a:latin typeface="Calibri Light" panose="020F0302020204030204" pitchFamily="34" charset="0"/>
                <a:ea typeface="Times New Roman" panose="02020603050405020304" pitchFamily="18" charset="0"/>
                <a:cs typeface="Times New Roman" panose="02020603050405020304" pitchFamily="18" charset="0"/>
              </a:rPr>
              <a:t>Elder’s Obligation</a:t>
            </a:r>
          </a:p>
          <a:p>
            <a:pPr marL="742950" marR="0" lvl="1" indent="-285750">
              <a:lnSpc>
                <a:spcPct val="107000"/>
              </a:lnSpc>
              <a:spcBef>
                <a:spcPts val="200"/>
              </a:spcBef>
              <a:spcAft>
                <a:spcPts val="0"/>
              </a:spcAft>
              <a:buFont typeface="+mj-lt"/>
              <a:buAutoNum type="alphaUcPeriod"/>
            </a:pPr>
            <a:r>
              <a:rPr lang="en-US" sz="3600" b="1" kern="100" dirty="0">
                <a:effectLst/>
                <a:latin typeface="Calibri Light" panose="020F0302020204030204" pitchFamily="34" charset="0"/>
                <a:ea typeface="Times New Roman" panose="02020603050405020304" pitchFamily="18" charset="0"/>
                <a:cs typeface="Times New Roman" panose="02020603050405020304" pitchFamily="18" charset="0"/>
              </a:rPr>
              <a:t>Shepherd the Flock</a:t>
            </a:r>
          </a:p>
          <a:p>
            <a:r>
              <a:rPr lang="en-US" sz="3600" dirty="0">
                <a:effectLst/>
                <a:latin typeface="Calibri" panose="020F0502020204030204" pitchFamily="34" charset="0"/>
                <a:ea typeface="Calibri" panose="020F0502020204030204" pitchFamily="34" charset="0"/>
                <a:cs typeface="Times New Roman" panose="02020603050405020304" pitchFamily="18" charset="0"/>
              </a:rPr>
              <a:t>		</a:t>
            </a:r>
            <a:r>
              <a:rPr lang="en-US" sz="3600" dirty="0">
                <a:latin typeface="Calibri" panose="020F0502020204030204" pitchFamily="34" charset="0"/>
                <a:ea typeface="Calibri" panose="020F0502020204030204" pitchFamily="34" charset="0"/>
                <a:cs typeface="Times New Roman" panose="02020603050405020304" pitchFamily="18" charset="0"/>
              </a:rPr>
              <a:t>1. </a:t>
            </a:r>
            <a:r>
              <a:rPr lang="en-US" sz="3600" dirty="0">
                <a:effectLst/>
                <a:latin typeface="Calibri" panose="020F0502020204030204" pitchFamily="34" charset="0"/>
                <a:ea typeface="Calibri" panose="020F0502020204030204" pitchFamily="34" charset="0"/>
                <a:cs typeface="Times New Roman" panose="02020603050405020304" pitchFamily="18" charset="0"/>
              </a:rPr>
              <a:t>Protect and Guard the Flock</a:t>
            </a:r>
          </a:p>
          <a:p>
            <a:pPr marL="1600200" marR="0" lvl="3" indent="-228600">
              <a:lnSpc>
                <a:spcPct val="107000"/>
              </a:lnSpc>
              <a:spcBef>
                <a:spcPts val="200"/>
              </a:spcBef>
              <a:spcAft>
                <a:spcPts val="0"/>
              </a:spcAft>
              <a:buFont typeface="+mj-lt"/>
              <a:buAutoNum type="alphaLcParenR"/>
            </a:pPr>
            <a:r>
              <a:rPr lang="en-US" sz="3600" b="1" i="1" kern="100" dirty="0">
                <a:effectLst/>
                <a:latin typeface="Calibri Light" panose="020F0302020204030204" pitchFamily="34" charset="0"/>
                <a:ea typeface="Times New Roman" panose="02020603050405020304" pitchFamily="18" charset="0"/>
                <a:cs typeface="Times New Roman" panose="02020603050405020304" pitchFamily="18" charset="0"/>
              </a:rPr>
              <a:t>Be Spiritually Alert</a:t>
            </a:r>
          </a:p>
          <a:p>
            <a:endParaRPr lang="en-US" sz="3600" dirty="0"/>
          </a:p>
        </p:txBody>
      </p:sp>
    </p:spTree>
    <p:extLst>
      <p:ext uri="{BB962C8B-B14F-4D97-AF65-F5344CB8AC3E}">
        <p14:creationId xmlns:p14="http://schemas.microsoft.com/office/powerpoint/2010/main" val="3718049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8CD9D47-9012-284D-3ED4-6B4B898347A6}"/>
              </a:ext>
            </a:extLst>
          </p:cNvPr>
          <p:cNvSpPr txBox="1"/>
          <p:nvPr/>
        </p:nvSpPr>
        <p:spPr>
          <a:xfrm>
            <a:off x="1034321" y="1094281"/>
            <a:ext cx="8589364" cy="3648435"/>
          </a:xfrm>
          <a:prstGeom prst="rect">
            <a:avLst/>
          </a:prstGeom>
          <a:noFill/>
        </p:spPr>
        <p:txBody>
          <a:bodyPr wrap="square" rtlCol="0">
            <a:spAutoFit/>
          </a:bodyPr>
          <a:lstStyle/>
          <a:p>
            <a:pPr marL="342900" marR="0" lvl="0" indent="-342900">
              <a:lnSpc>
                <a:spcPct val="107000"/>
              </a:lnSpc>
              <a:spcBef>
                <a:spcPts val="1200"/>
              </a:spcBef>
              <a:spcAft>
                <a:spcPts val="0"/>
              </a:spcAft>
              <a:buFont typeface="+mj-lt"/>
              <a:buAutoNum type="romanUcPeriod"/>
            </a:pPr>
            <a:r>
              <a:rPr lang="en-US" sz="3600" b="1" kern="100" dirty="0">
                <a:effectLst/>
                <a:latin typeface="Calibri Light" panose="020F0302020204030204" pitchFamily="34" charset="0"/>
                <a:ea typeface="Times New Roman" panose="02020603050405020304" pitchFamily="18" charset="0"/>
                <a:cs typeface="Times New Roman" panose="02020603050405020304" pitchFamily="18" charset="0"/>
              </a:rPr>
              <a:t>Elder’s Obligation</a:t>
            </a:r>
          </a:p>
          <a:p>
            <a:pPr marL="742950" marR="0" lvl="1" indent="-285750">
              <a:lnSpc>
                <a:spcPct val="107000"/>
              </a:lnSpc>
              <a:spcBef>
                <a:spcPts val="200"/>
              </a:spcBef>
              <a:spcAft>
                <a:spcPts val="0"/>
              </a:spcAft>
              <a:buFont typeface="+mj-lt"/>
              <a:buAutoNum type="alphaUcPeriod"/>
            </a:pPr>
            <a:r>
              <a:rPr lang="en-US" sz="3600" b="1" kern="100" dirty="0">
                <a:effectLst/>
                <a:latin typeface="Calibri Light" panose="020F0302020204030204" pitchFamily="34" charset="0"/>
                <a:ea typeface="Times New Roman" panose="02020603050405020304" pitchFamily="18" charset="0"/>
                <a:cs typeface="Times New Roman" panose="02020603050405020304" pitchFamily="18" charset="0"/>
              </a:rPr>
              <a:t>Shepherd the Flock</a:t>
            </a:r>
          </a:p>
          <a:p>
            <a:r>
              <a:rPr lang="en-US" sz="3600" dirty="0">
                <a:effectLst/>
                <a:latin typeface="Calibri" panose="020F0502020204030204" pitchFamily="34" charset="0"/>
                <a:ea typeface="Calibri" panose="020F0502020204030204" pitchFamily="34" charset="0"/>
                <a:cs typeface="Times New Roman" panose="02020603050405020304" pitchFamily="18" charset="0"/>
              </a:rPr>
              <a:t>		</a:t>
            </a:r>
            <a:r>
              <a:rPr lang="en-US" sz="3600" dirty="0">
                <a:latin typeface="Calibri" panose="020F0502020204030204" pitchFamily="34" charset="0"/>
                <a:ea typeface="Calibri" panose="020F0502020204030204" pitchFamily="34" charset="0"/>
                <a:cs typeface="Times New Roman" panose="02020603050405020304" pitchFamily="18" charset="0"/>
              </a:rPr>
              <a:t>1. </a:t>
            </a:r>
            <a:r>
              <a:rPr lang="en-US" sz="3600" dirty="0">
                <a:effectLst/>
                <a:latin typeface="Calibri" panose="020F0502020204030204" pitchFamily="34" charset="0"/>
                <a:ea typeface="Calibri" panose="020F0502020204030204" pitchFamily="34" charset="0"/>
                <a:cs typeface="Times New Roman" panose="02020603050405020304" pitchFamily="18" charset="0"/>
              </a:rPr>
              <a:t>Protect and Guard the Flock</a:t>
            </a:r>
          </a:p>
          <a:p>
            <a:pPr marL="1600200" marR="0" lvl="3" indent="-228600">
              <a:lnSpc>
                <a:spcPct val="107000"/>
              </a:lnSpc>
              <a:spcBef>
                <a:spcPts val="200"/>
              </a:spcBef>
              <a:spcAft>
                <a:spcPts val="0"/>
              </a:spcAft>
              <a:buFont typeface="+mj-lt"/>
              <a:buAutoNum type="alphaLcParenR"/>
            </a:pPr>
            <a:r>
              <a:rPr lang="en-US" sz="3600" b="1" i="1" kern="100" dirty="0">
                <a:effectLst/>
                <a:latin typeface="Calibri Light" panose="020F0302020204030204" pitchFamily="34" charset="0"/>
                <a:ea typeface="Times New Roman" panose="02020603050405020304" pitchFamily="18" charset="0"/>
                <a:cs typeface="Times New Roman" panose="02020603050405020304" pitchFamily="18" charset="0"/>
              </a:rPr>
              <a:t>Be Spiritually Alert</a:t>
            </a:r>
          </a:p>
          <a:p>
            <a:pPr marL="2057400" marR="0" lvl="4" indent="-228600">
              <a:lnSpc>
                <a:spcPct val="107000"/>
              </a:lnSpc>
              <a:spcBef>
                <a:spcPts val="200"/>
              </a:spcBef>
              <a:spcAft>
                <a:spcPts val="0"/>
              </a:spcAft>
              <a:buFont typeface="+mj-lt"/>
              <a:buAutoNum type="arabicParenBoth"/>
            </a:pPr>
            <a:r>
              <a:rPr lang="en-US" sz="3600" b="1" kern="100" dirty="0">
                <a:effectLst/>
                <a:latin typeface="Calibri Light" panose="020F0302020204030204" pitchFamily="34" charset="0"/>
                <a:ea typeface="Times New Roman" panose="02020603050405020304" pitchFamily="18" charset="0"/>
                <a:cs typeface="Times New Roman" panose="02020603050405020304" pitchFamily="18" charset="0"/>
              </a:rPr>
              <a:t>Judging Doctrinal Issues</a:t>
            </a:r>
          </a:p>
          <a:p>
            <a:endParaRPr lang="en-US" sz="3600" dirty="0"/>
          </a:p>
        </p:txBody>
      </p:sp>
    </p:spTree>
    <p:extLst>
      <p:ext uri="{BB962C8B-B14F-4D97-AF65-F5344CB8AC3E}">
        <p14:creationId xmlns:p14="http://schemas.microsoft.com/office/powerpoint/2010/main" val="2620442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8CD9D47-9012-284D-3ED4-6B4B898347A6}"/>
              </a:ext>
            </a:extLst>
          </p:cNvPr>
          <p:cNvSpPr txBox="1"/>
          <p:nvPr/>
        </p:nvSpPr>
        <p:spPr>
          <a:xfrm>
            <a:off x="1034321" y="1094281"/>
            <a:ext cx="8589364" cy="4332725"/>
          </a:xfrm>
          <a:prstGeom prst="rect">
            <a:avLst/>
          </a:prstGeom>
          <a:noFill/>
        </p:spPr>
        <p:txBody>
          <a:bodyPr wrap="square" rtlCol="0">
            <a:spAutoFit/>
          </a:bodyPr>
          <a:lstStyle/>
          <a:p>
            <a:pPr marL="342900" marR="0" lvl="0" indent="-342900">
              <a:lnSpc>
                <a:spcPct val="107000"/>
              </a:lnSpc>
              <a:spcBef>
                <a:spcPts val="1200"/>
              </a:spcBef>
              <a:spcAft>
                <a:spcPts val="0"/>
              </a:spcAft>
              <a:buFont typeface="+mj-lt"/>
              <a:buAutoNum type="romanUcPeriod"/>
            </a:pPr>
            <a:r>
              <a:rPr lang="en-US" sz="4000" b="1" kern="100" dirty="0">
                <a:effectLst/>
                <a:latin typeface="Calibri Light" panose="020F0302020204030204" pitchFamily="34" charset="0"/>
                <a:ea typeface="Times New Roman" panose="02020603050405020304" pitchFamily="18" charset="0"/>
                <a:cs typeface="Times New Roman" panose="02020603050405020304" pitchFamily="18" charset="0"/>
              </a:rPr>
              <a:t>Elder’s Obligation</a:t>
            </a:r>
          </a:p>
          <a:p>
            <a:pPr marL="742950" marR="0" lvl="1" indent="-285750">
              <a:lnSpc>
                <a:spcPct val="107000"/>
              </a:lnSpc>
              <a:spcBef>
                <a:spcPts val="200"/>
              </a:spcBef>
              <a:spcAft>
                <a:spcPts val="0"/>
              </a:spcAft>
              <a:buFont typeface="+mj-lt"/>
              <a:buAutoNum type="alphaUcPeriod"/>
            </a:pPr>
            <a:r>
              <a:rPr lang="en-US" sz="3600" b="1" kern="100" dirty="0">
                <a:effectLst/>
                <a:latin typeface="Calibri Light" panose="020F0302020204030204" pitchFamily="34" charset="0"/>
                <a:ea typeface="Times New Roman" panose="02020603050405020304" pitchFamily="18" charset="0"/>
                <a:cs typeface="Times New Roman" panose="02020603050405020304" pitchFamily="18" charset="0"/>
              </a:rPr>
              <a:t>Shepherd the Flock</a:t>
            </a:r>
          </a:p>
          <a:p>
            <a:r>
              <a:rPr lang="en-US" sz="3600" dirty="0">
                <a:effectLst/>
                <a:latin typeface="Calibri" panose="020F0502020204030204" pitchFamily="34" charset="0"/>
                <a:ea typeface="Calibri" panose="020F0502020204030204" pitchFamily="34" charset="0"/>
                <a:cs typeface="Times New Roman" panose="02020603050405020304" pitchFamily="18" charset="0"/>
              </a:rPr>
              <a:t>		</a:t>
            </a:r>
            <a:r>
              <a:rPr lang="en-US" sz="3600" dirty="0">
                <a:latin typeface="Calibri" panose="020F0502020204030204" pitchFamily="34" charset="0"/>
                <a:ea typeface="Calibri" panose="020F0502020204030204" pitchFamily="34" charset="0"/>
                <a:cs typeface="Times New Roman" panose="02020603050405020304" pitchFamily="18" charset="0"/>
              </a:rPr>
              <a:t>1. </a:t>
            </a:r>
            <a:r>
              <a:rPr lang="en-US" sz="3600" dirty="0">
                <a:effectLst/>
                <a:latin typeface="Calibri" panose="020F0502020204030204" pitchFamily="34" charset="0"/>
                <a:ea typeface="Calibri" panose="020F0502020204030204" pitchFamily="34" charset="0"/>
                <a:cs typeface="Times New Roman" panose="02020603050405020304" pitchFamily="18" charset="0"/>
              </a:rPr>
              <a:t>Protect and Guard the Flock</a:t>
            </a:r>
          </a:p>
          <a:p>
            <a:pPr marL="1600200" marR="0" lvl="3" indent="-228600">
              <a:lnSpc>
                <a:spcPct val="107000"/>
              </a:lnSpc>
              <a:spcBef>
                <a:spcPts val="200"/>
              </a:spcBef>
              <a:spcAft>
                <a:spcPts val="0"/>
              </a:spcAft>
              <a:buFont typeface="+mj-lt"/>
              <a:buAutoNum type="alphaLcParenR"/>
            </a:pPr>
            <a:r>
              <a:rPr lang="en-US" sz="3600" b="1" i="1" kern="100" dirty="0">
                <a:effectLst/>
                <a:latin typeface="Calibri Light" panose="020F0302020204030204" pitchFamily="34" charset="0"/>
                <a:ea typeface="Times New Roman" panose="02020603050405020304" pitchFamily="18" charset="0"/>
                <a:cs typeface="Times New Roman" panose="02020603050405020304" pitchFamily="18" charset="0"/>
              </a:rPr>
              <a:t>Be Spiritually Alert</a:t>
            </a:r>
          </a:p>
          <a:p>
            <a:pPr marL="2057400" marR="0" lvl="4" indent="-228600">
              <a:lnSpc>
                <a:spcPct val="107000"/>
              </a:lnSpc>
              <a:spcBef>
                <a:spcPts val="200"/>
              </a:spcBef>
              <a:spcAft>
                <a:spcPts val="0"/>
              </a:spcAft>
              <a:buFont typeface="+mj-lt"/>
              <a:buAutoNum type="arabicParenBoth"/>
            </a:pPr>
            <a:r>
              <a:rPr lang="en-US" sz="3600" b="1" kern="100" dirty="0">
                <a:effectLst/>
                <a:latin typeface="Calibri Light" panose="020F0302020204030204" pitchFamily="34" charset="0"/>
                <a:ea typeface="Times New Roman" panose="02020603050405020304" pitchFamily="18" charset="0"/>
                <a:cs typeface="Times New Roman" panose="02020603050405020304" pitchFamily="18" charset="0"/>
              </a:rPr>
              <a:t>Judging Doctrinal Issues</a:t>
            </a:r>
          </a:p>
          <a:p>
            <a:pPr marL="2057400" marR="0" lvl="4" indent="-228600">
              <a:lnSpc>
                <a:spcPct val="107000"/>
              </a:lnSpc>
              <a:spcBef>
                <a:spcPts val="200"/>
              </a:spcBef>
              <a:spcAft>
                <a:spcPts val="0"/>
              </a:spcAft>
              <a:buFont typeface="+mj-lt"/>
              <a:buAutoNum type="arabicParenBoth"/>
            </a:pPr>
            <a:r>
              <a:rPr lang="en-US" sz="3600" b="1" kern="100" dirty="0">
                <a:effectLst/>
                <a:latin typeface="Calibri Light" panose="020F0302020204030204" pitchFamily="34" charset="0"/>
                <a:ea typeface="Times New Roman" panose="02020603050405020304" pitchFamily="18" charset="0"/>
                <a:cs typeface="Times New Roman" panose="02020603050405020304" pitchFamily="18" charset="0"/>
              </a:rPr>
              <a:t>Be On Guard</a:t>
            </a:r>
          </a:p>
          <a:p>
            <a:endParaRPr lang="en-US" sz="3600" dirty="0"/>
          </a:p>
        </p:txBody>
      </p:sp>
    </p:spTree>
    <p:extLst>
      <p:ext uri="{BB962C8B-B14F-4D97-AF65-F5344CB8AC3E}">
        <p14:creationId xmlns:p14="http://schemas.microsoft.com/office/powerpoint/2010/main" val="2137810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8CD9D47-9012-284D-3ED4-6B4B898347A6}"/>
              </a:ext>
            </a:extLst>
          </p:cNvPr>
          <p:cNvSpPr txBox="1"/>
          <p:nvPr/>
        </p:nvSpPr>
        <p:spPr>
          <a:xfrm>
            <a:off x="1034321" y="1094281"/>
            <a:ext cx="8589364" cy="4951164"/>
          </a:xfrm>
          <a:prstGeom prst="rect">
            <a:avLst/>
          </a:prstGeom>
          <a:noFill/>
        </p:spPr>
        <p:txBody>
          <a:bodyPr wrap="square" rtlCol="0">
            <a:spAutoFit/>
          </a:bodyPr>
          <a:lstStyle/>
          <a:p>
            <a:pPr marL="342900" marR="0" lvl="0" indent="-342900">
              <a:lnSpc>
                <a:spcPct val="107000"/>
              </a:lnSpc>
              <a:spcBef>
                <a:spcPts val="1200"/>
              </a:spcBef>
              <a:spcAft>
                <a:spcPts val="0"/>
              </a:spcAft>
              <a:buFont typeface="+mj-lt"/>
              <a:buAutoNum type="romanUcPeriod"/>
            </a:pPr>
            <a:r>
              <a:rPr lang="en-US" sz="4000" b="1" kern="100" dirty="0">
                <a:effectLst/>
                <a:latin typeface="Calibri Light" panose="020F0302020204030204" pitchFamily="34" charset="0"/>
                <a:ea typeface="Times New Roman" panose="02020603050405020304" pitchFamily="18" charset="0"/>
                <a:cs typeface="Times New Roman" panose="02020603050405020304" pitchFamily="18" charset="0"/>
              </a:rPr>
              <a:t>Elder’s Obligation</a:t>
            </a:r>
          </a:p>
          <a:p>
            <a:pPr marL="742950" marR="0" lvl="1" indent="-285750">
              <a:lnSpc>
                <a:spcPct val="107000"/>
              </a:lnSpc>
              <a:spcBef>
                <a:spcPts val="200"/>
              </a:spcBef>
              <a:spcAft>
                <a:spcPts val="0"/>
              </a:spcAft>
              <a:buFont typeface="+mj-lt"/>
              <a:buAutoNum type="alphaUcPeriod"/>
            </a:pPr>
            <a:r>
              <a:rPr lang="en-US" sz="3600" b="1" kern="100" dirty="0">
                <a:effectLst/>
                <a:latin typeface="Calibri Light" panose="020F0302020204030204" pitchFamily="34" charset="0"/>
                <a:ea typeface="Times New Roman" panose="02020603050405020304" pitchFamily="18" charset="0"/>
                <a:cs typeface="Times New Roman" panose="02020603050405020304" pitchFamily="18" charset="0"/>
              </a:rPr>
              <a:t>Shepherd the Flock</a:t>
            </a:r>
          </a:p>
          <a:p>
            <a:r>
              <a:rPr lang="en-US" sz="3600" dirty="0">
                <a:effectLst/>
                <a:latin typeface="Calibri" panose="020F0502020204030204" pitchFamily="34" charset="0"/>
                <a:ea typeface="Calibri" panose="020F0502020204030204" pitchFamily="34" charset="0"/>
                <a:cs typeface="Times New Roman" panose="02020603050405020304" pitchFamily="18" charset="0"/>
              </a:rPr>
              <a:t>		</a:t>
            </a:r>
            <a:r>
              <a:rPr lang="en-US" sz="3600" dirty="0">
                <a:latin typeface="Calibri" panose="020F0502020204030204" pitchFamily="34" charset="0"/>
                <a:ea typeface="Calibri" panose="020F0502020204030204" pitchFamily="34" charset="0"/>
                <a:cs typeface="Times New Roman" panose="02020603050405020304" pitchFamily="18" charset="0"/>
              </a:rPr>
              <a:t>1. </a:t>
            </a:r>
            <a:r>
              <a:rPr lang="en-US" sz="3600" dirty="0">
                <a:effectLst/>
                <a:latin typeface="Calibri" panose="020F0502020204030204" pitchFamily="34" charset="0"/>
                <a:ea typeface="Calibri" panose="020F0502020204030204" pitchFamily="34" charset="0"/>
                <a:cs typeface="Times New Roman" panose="02020603050405020304" pitchFamily="18" charset="0"/>
              </a:rPr>
              <a:t>Protect and Guard the Flock</a:t>
            </a:r>
          </a:p>
          <a:p>
            <a:pPr marL="1600200" marR="0" lvl="3" indent="-228600">
              <a:lnSpc>
                <a:spcPct val="107000"/>
              </a:lnSpc>
              <a:spcBef>
                <a:spcPts val="200"/>
              </a:spcBef>
              <a:spcAft>
                <a:spcPts val="0"/>
              </a:spcAft>
              <a:buFont typeface="+mj-lt"/>
              <a:buAutoNum type="alphaLcParenR"/>
            </a:pPr>
            <a:r>
              <a:rPr lang="en-US" sz="3600" b="1" i="1" kern="100" dirty="0">
                <a:effectLst/>
                <a:latin typeface="Calibri Light" panose="020F0302020204030204" pitchFamily="34" charset="0"/>
                <a:ea typeface="Times New Roman" panose="02020603050405020304" pitchFamily="18" charset="0"/>
                <a:cs typeface="Times New Roman" panose="02020603050405020304" pitchFamily="18" charset="0"/>
              </a:rPr>
              <a:t>Be Spiritually Alert</a:t>
            </a:r>
          </a:p>
          <a:p>
            <a:pPr marL="2057400" marR="0" lvl="4" indent="-228600">
              <a:lnSpc>
                <a:spcPct val="107000"/>
              </a:lnSpc>
              <a:spcBef>
                <a:spcPts val="200"/>
              </a:spcBef>
              <a:spcAft>
                <a:spcPts val="0"/>
              </a:spcAft>
              <a:buFont typeface="+mj-lt"/>
              <a:buAutoNum type="arabicParenBoth"/>
            </a:pPr>
            <a:r>
              <a:rPr lang="en-US" sz="3600" b="1" kern="100" dirty="0">
                <a:effectLst/>
                <a:latin typeface="Calibri Light" panose="020F0302020204030204" pitchFamily="34" charset="0"/>
                <a:ea typeface="Times New Roman" panose="02020603050405020304" pitchFamily="18" charset="0"/>
                <a:cs typeface="Times New Roman" panose="02020603050405020304" pitchFamily="18" charset="0"/>
              </a:rPr>
              <a:t>Judging Doctrinal Issues</a:t>
            </a:r>
          </a:p>
          <a:p>
            <a:pPr marL="2057400" marR="0" lvl="4" indent="-228600">
              <a:lnSpc>
                <a:spcPct val="107000"/>
              </a:lnSpc>
              <a:spcBef>
                <a:spcPts val="200"/>
              </a:spcBef>
              <a:spcAft>
                <a:spcPts val="0"/>
              </a:spcAft>
              <a:buFont typeface="+mj-lt"/>
              <a:buAutoNum type="arabicParenBoth"/>
            </a:pPr>
            <a:r>
              <a:rPr lang="en-US" sz="3600" b="1" kern="100" dirty="0">
                <a:effectLst/>
                <a:latin typeface="Calibri Light" panose="020F0302020204030204" pitchFamily="34" charset="0"/>
                <a:ea typeface="Times New Roman" panose="02020603050405020304" pitchFamily="18" charset="0"/>
                <a:cs typeface="Times New Roman" panose="02020603050405020304" pitchFamily="18" charset="0"/>
              </a:rPr>
              <a:t>Be On Guard</a:t>
            </a:r>
          </a:p>
          <a:p>
            <a:pPr marL="1600200" marR="0" lvl="3" indent="-228600">
              <a:lnSpc>
                <a:spcPct val="107000"/>
              </a:lnSpc>
              <a:spcBef>
                <a:spcPts val="200"/>
              </a:spcBef>
              <a:spcAft>
                <a:spcPts val="0"/>
              </a:spcAft>
              <a:buFont typeface="+mj-lt"/>
              <a:buAutoNum type="alphaLcParenR"/>
            </a:pPr>
            <a:r>
              <a:rPr lang="en-US" sz="3600" b="1" i="1" kern="100" dirty="0">
                <a:effectLst/>
                <a:latin typeface="Calibri Light" panose="020F0302020204030204" pitchFamily="34" charset="0"/>
                <a:ea typeface="Times New Roman" panose="02020603050405020304" pitchFamily="18" charset="0"/>
                <a:cs typeface="Times New Roman" panose="02020603050405020304" pitchFamily="18" charset="0"/>
              </a:rPr>
              <a:t>Courageous Fighter</a:t>
            </a:r>
          </a:p>
          <a:p>
            <a:endParaRPr lang="en-US" sz="3600" dirty="0"/>
          </a:p>
        </p:txBody>
      </p:sp>
    </p:spTree>
    <p:extLst>
      <p:ext uri="{BB962C8B-B14F-4D97-AF65-F5344CB8AC3E}">
        <p14:creationId xmlns:p14="http://schemas.microsoft.com/office/powerpoint/2010/main" val="3959066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8CD9D47-9012-284D-3ED4-6B4B898347A6}"/>
              </a:ext>
            </a:extLst>
          </p:cNvPr>
          <p:cNvSpPr txBox="1"/>
          <p:nvPr/>
        </p:nvSpPr>
        <p:spPr>
          <a:xfrm>
            <a:off x="1034321" y="1094281"/>
            <a:ext cx="8589364" cy="3160289"/>
          </a:xfrm>
          <a:prstGeom prst="rect">
            <a:avLst/>
          </a:prstGeom>
          <a:noFill/>
        </p:spPr>
        <p:txBody>
          <a:bodyPr wrap="square" rtlCol="0">
            <a:spAutoFit/>
          </a:bodyPr>
          <a:lstStyle/>
          <a:p>
            <a:pPr marL="342900" marR="0" lvl="0" indent="-342900">
              <a:lnSpc>
                <a:spcPct val="107000"/>
              </a:lnSpc>
              <a:spcBef>
                <a:spcPts val="1200"/>
              </a:spcBef>
              <a:spcAft>
                <a:spcPts val="0"/>
              </a:spcAft>
              <a:buFont typeface="+mj-lt"/>
              <a:buAutoNum type="romanUcPeriod"/>
            </a:pPr>
            <a:r>
              <a:rPr lang="en-US" sz="4000" b="1" kern="100" dirty="0">
                <a:effectLst/>
                <a:latin typeface="Calibri Light" panose="020F0302020204030204" pitchFamily="34" charset="0"/>
                <a:ea typeface="Times New Roman" panose="02020603050405020304" pitchFamily="18" charset="0"/>
                <a:cs typeface="Times New Roman" panose="02020603050405020304" pitchFamily="18" charset="0"/>
              </a:rPr>
              <a:t>Elder’s Obligation</a:t>
            </a:r>
          </a:p>
          <a:p>
            <a:pPr marL="742950" marR="0" lvl="1" indent="-285750">
              <a:lnSpc>
                <a:spcPct val="107000"/>
              </a:lnSpc>
              <a:spcBef>
                <a:spcPts val="200"/>
              </a:spcBef>
              <a:spcAft>
                <a:spcPts val="0"/>
              </a:spcAft>
              <a:buFont typeface="+mj-lt"/>
              <a:buAutoNum type="alphaUcPeriod"/>
            </a:pPr>
            <a:r>
              <a:rPr lang="en-US" sz="3600" b="1" kern="100" dirty="0">
                <a:effectLst/>
                <a:latin typeface="Calibri Light" panose="020F0302020204030204" pitchFamily="34" charset="0"/>
                <a:ea typeface="Times New Roman" panose="02020603050405020304" pitchFamily="18" charset="0"/>
                <a:cs typeface="Times New Roman" panose="02020603050405020304" pitchFamily="18" charset="0"/>
              </a:rPr>
              <a:t>Shepherd the Flock</a:t>
            </a:r>
          </a:p>
          <a:p>
            <a:pPr lvl="2">
              <a:lnSpc>
                <a:spcPct val="107000"/>
              </a:lnSpc>
              <a:spcBef>
                <a:spcPts val="200"/>
              </a:spcBef>
            </a:pPr>
            <a:r>
              <a:rPr lang="en-US" sz="3600" b="1" kern="100" dirty="0">
                <a:latin typeface="Calibri Light" panose="020F0302020204030204" pitchFamily="34" charset="0"/>
                <a:ea typeface="Times New Roman" panose="02020603050405020304" pitchFamily="18" charset="0"/>
                <a:cs typeface="Times New Roman" panose="02020603050405020304" pitchFamily="18" charset="0"/>
              </a:rPr>
              <a:t>1. Protect and Guard the Flock</a:t>
            </a:r>
          </a:p>
          <a:p>
            <a:pPr lvl="2">
              <a:lnSpc>
                <a:spcPct val="107000"/>
              </a:lnSpc>
              <a:spcBef>
                <a:spcPts val="200"/>
              </a:spcBef>
            </a:pPr>
            <a:r>
              <a:rPr lang="en-US" sz="3600" b="1" kern="100" dirty="0">
                <a:latin typeface="Calibri Light" panose="020F0302020204030204" pitchFamily="34" charset="0"/>
                <a:ea typeface="Times New Roman" panose="02020603050405020304" pitchFamily="18" charset="0"/>
                <a:cs typeface="Times New Roman" panose="02020603050405020304" pitchFamily="18" charset="0"/>
              </a:rPr>
              <a:t>2. Feed the Flock</a:t>
            </a:r>
            <a:endParaRPr lang="en-US" sz="3600" b="1" kern="100" dirty="0">
              <a:effectLst/>
              <a:latin typeface="Calibri Light" panose="020F0302020204030204" pitchFamily="34" charset="0"/>
              <a:ea typeface="Times New Roman" panose="02020603050405020304" pitchFamily="18" charset="0"/>
              <a:cs typeface="Times New Roman" panose="02020603050405020304" pitchFamily="18" charset="0"/>
            </a:endParaRPr>
          </a:p>
          <a:p>
            <a:r>
              <a:rPr lang="en-US" sz="3600" dirty="0">
                <a:effectLst/>
                <a:latin typeface="Calibri" panose="020F0502020204030204" pitchFamily="34" charset="0"/>
                <a:ea typeface="Calibri" panose="020F0502020204030204" pitchFamily="34" charset="0"/>
                <a:cs typeface="Times New Roman" panose="02020603050405020304" pitchFamily="18" charset="0"/>
              </a:rPr>
              <a:t>		</a:t>
            </a:r>
            <a:endParaRPr lang="en-US" sz="3600" dirty="0"/>
          </a:p>
        </p:txBody>
      </p:sp>
    </p:spTree>
    <p:extLst>
      <p:ext uri="{BB962C8B-B14F-4D97-AF65-F5344CB8AC3E}">
        <p14:creationId xmlns:p14="http://schemas.microsoft.com/office/powerpoint/2010/main" val="4044013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138</TotalTime>
  <Words>778</Words>
  <Application>Microsoft Office PowerPoint</Application>
  <PresentationFormat>Widescreen</PresentationFormat>
  <Paragraphs>114</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Celestial</vt:lpstr>
      <vt:lpstr>Who is Serving Who?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is Serving Who?</dc:title>
  <dc:creator>Christopher Collins</dc:creator>
  <cp:lastModifiedBy>Christopher Collins</cp:lastModifiedBy>
  <cp:revision>1</cp:revision>
  <dcterms:created xsi:type="dcterms:W3CDTF">2023-09-24T02:02:16Z</dcterms:created>
  <dcterms:modified xsi:type="dcterms:W3CDTF">2023-09-24T04:21:14Z</dcterms:modified>
</cp:coreProperties>
</file>